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5"/>
  </p:notesMasterIdLst>
  <p:handoutMasterIdLst>
    <p:handoutMasterId r:id="rId26"/>
  </p:handoutMasterIdLst>
  <p:sldIdLst>
    <p:sldId id="334" r:id="rId2"/>
    <p:sldId id="368" r:id="rId3"/>
    <p:sldId id="378" r:id="rId4"/>
    <p:sldId id="381" r:id="rId5"/>
    <p:sldId id="382" r:id="rId6"/>
    <p:sldId id="379" r:id="rId7"/>
    <p:sldId id="380" r:id="rId8"/>
    <p:sldId id="384" r:id="rId9"/>
    <p:sldId id="385" r:id="rId10"/>
    <p:sldId id="383" r:id="rId11"/>
    <p:sldId id="389" r:id="rId12"/>
    <p:sldId id="390" r:id="rId13"/>
    <p:sldId id="371" r:id="rId14"/>
    <p:sldId id="369" r:id="rId15"/>
    <p:sldId id="372" r:id="rId16"/>
    <p:sldId id="373" r:id="rId17"/>
    <p:sldId id="386" r:id="rId18"/>
    <p:sldId id="387" r:id="rId19"/>
    <p:sldId id="388" r:id="rId20"/>
    <p:sldId id="374" r:id="rId21"/>
    <p:sldId id="370" r:id="rId22"/>
    <p:sldId id="376" r:id="rId23"/>
    <p:sldId id="377" r:id="rId24"/>
  </p:sldIdLst>
  <p:sldSz cx="9144000" cy="6858000" type="screen4x3"/>
  <p:notesSz cx="6797675" cy="9926638"/>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020" autoAdjust="0"/>
  </p:normalViewPr>
  <p:slideViewPr>
    <p:cSldViewPr snapToGrid="0" snapToObjects="1" showGuides="1">
      <p:cViewPr varScale="1">
        <p:scale>
          <a:sx n="57" d="100"/>
          <a:sy n="57" d="100"/>
        </p:scale>
        <p:origin x="-174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1D864A8-6090-45DD-8404-3B748F315C1C}" type="datetimeFigureOut">
              <a:rPr lang="da-DK" smtClean="0"/>
              <a:pPr/>
              <a:t>07-04-2016</a:t>
            </a:fld>
            <a:endParaRPr lang="da-DK"/>
          </a:p>
        </p:txBody>
      </p:sp>
      <p:sp>
        <p:nvSpPr>
          <p:cNvPr id="4" name="Pladsholder til sidefod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CFCB67F-DA9F-4B7A-83A9-4811ACBAD1F6}" type="slidenum">
              <a:rPr lang="da-DK" smtClean="0"/>
              <a:pPr/>
              <a:t>‹nr.›</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F5EDFA5-089C-4953-8065-289111F50CFE}" type="datetimeFigureOut">
              <a:rPr lang="da-DK" smtClean="0"/>
              <a:pPr/>
              <a:t>07-04-2016</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6DF2E0B-1A40-4CF8-BDA9-A8DD319A5EA2}" type="slidenum">
              <a:rPr lang="da-DK" smtClean="0"/>
              <a:pPr/>
              <a:t>‹nr.›</a:t>
            </a:fld>
            <a:endParaRPr lang="da-D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a:t>
            </a:fld>
            <a:endParaRPr lang="da-D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13</a:t>
            </a:fld>
            <a:endParaRPr lang="da-D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86DF2E0B-1A40-4CF8-BDA9-A8DD319A5EA2}" type="slidenum">
              <a:rPr lang="da-DK" smtClean="0"/>
              <a:pPr/>
              <a:t>15</a:t>
            </a:fld>
            <a:endParaRPr lang="da-DK"/>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16</a:t>
            </a:fld>
            <a:endParaRPr lang="da-DK"/>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Ad 1: </a:t>
            </a:r>
            <a:r>
              <a:rPr lang="da-DK" sz="1200" kern="1200" dirty="0" smtClean="0">
                <a:solidFill>
                  <a:schemeClr val="tx1"/>
                </a:solidFill>
                <a:latin typeface="+mn-lt"/>
                <a:ea typeface="+mn-ea"/>
                <a:cs typeface="+mn-cs"/>
              </a:rPr>
              <a:t>Status for dataindsamlingen mv. for den centrale udmelding for borgere med svære spiseforstyrrelser for kommunerne i Region Sjælland og herunder også styrelsens forventninger til afrapporteringen.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hangingPunct="0"/>
            <a:r>
              <a:rPr lang="da-DK" sz="1200" kern="1200" dirty="0" smtClean="0">
                <a:solidFill>
                  <a:schemeClr val="tx1"/>
                </a:solidFill>
                <a:latin typeface="+mn-lt"/>
                <a:ea typeface="+mn-ea"/>
                <a:cs typeface="+mn-cs"/>
              </a:rPr>
              <a:t>Ad 2: Orientering om proces og tidsplan for styrelsens behandling samt et første indtryk af afrapporteringerne og udpegning af kontaktpersoner</a:t>
            </a:r>
            <a:r>
              <a:rPr lang="da-DK" sz="1200" kern="1200" baseline="0" dirty="0" smtClean="0">
                <a:solidFill>
                  <a:schemeClr val="tx1"/>
                </a:solidFill>
                <a:latin typeface="+mn-lt"/>
                <a:ea typeface="+mn-ea"/>
                <a:cs typeface="+mn-cs"/>
              </a:rPr>
              <a:t> </a:t>
            </a:r>
            <a:r>
              <a:rPr lang="da-DK" sz="1200" kern="1200" baseline="0" dirty="0" err="1" smtClean="0">
                <a:solidFill>
                  <a:schemeClr val="tx1"/>
                </a:solidFill>
                <a:latin typeface="+mn-lt"/>
                <a:ea typeface="+mn-ea"/>
                <a:cs typeface="+mn-cs"/>
              </a:rPr>
              <a:t>ift</a:t>
            </a:r>
            <a:r>
              <a:rPr lang="da-DK" sz="1200" kern="1200" baseline="0" dirty="0" smtClean="0">
                <a:solidFill>
                  <a:schemeClr val="tx1"/>
                </a:solidFill>
                <a:latin typeface="+mn-lt"/>
                <a:ea typeface="+mn-ea"/>
                <a:cs typeface="+mn-cs"/>
              </a:rPr>
              <a:t> videre dialog</a:t>
            </a:r>
            <a:r>
              <a:rPr lang="da-DK" sz="1200" kern="1200" dirty="0" smtClean="0">
                <a:solidFill>
                  <a:schemeClr val="tx1"/>
                </a:solidFill>
                <a:latin typeface="+mn-lt"/>
                <a:ea typeface="+mn-ea"/>
                <a:cs typeface="+mn-cs"/>
              </a:rPr>
              <a:t>. </a:t>
            </a:r>
            <a:r>
              <a:rPr lang="da-DK" sz="1200" b="1" kern="1200" dirty="0" smtClean="0">
                <a:solidFill>
                  <a:schemeClr val="tx1"/>
                </a:solidFill>
                <a:latin typeface="+mn-lt"/>
                <a:ea typeface="+mn-ea"/>
                <a:cs typeface="+mn-cs"/>
              </a:rPr>
              <a:t> </a:t>
            </a:r>
            <a:r>
              <a:rPr lang="da-DK" sz="1200" kern="1200" dirty="0" smtClean="0">
                <a:solidFill>
                  <a:schemeClr val="tx1"/>
                </a:solidFill>
                <a:latin typeface="+mn-lt"/>
                <a:ea typeface="+mn-ea"/>
                <a:cs typeface="+mn-cs"/>
              </a:rPr>
              <a:t>Afrapporteringer er sendt til behandling i kommunerne i efteråret 2015, Afrapporteringer er sendt til Socialstyrelsen 1/3-2016</a:t>
            </a:r>
          </a:p>
          <a:p>
            <a:pPr lvl="0" hangingPunct="0"/>
            <a:r>
              <a:rPr lang="da-DK" sz="1200" kern="1200" dirty="0" smtClean="0">
                <a:solidFill>
                  <a:schemeClr val="tx1"/>
                </a:solidFill>
                <a:latin typeface="+mn-lt"/>
                <a:ea typeface="+mn-ea"/>
                <a:cs typeface="+mn-cs"/>
              </a:rPr>
              <a:t>Konkrete kontaktpersoner er sekretariatet for Rammeaftale Sjælland, Faglige spørgsmål til ekspertpanelet via sekretariatet</a:t>
            </a:r>
          </a:p>
          <a:p>
            <a:pPr hangingPunct="0"/>
            <a:endParaRPr lang="da-DK" sz="1200" kern="1200" dirty="0" smtClean="0">
              <a:solidFill>
                <a:schemeClr val="tx1"/>
              </a:solidFill>
              <a:latin typeface="+mn-lt"/>
              <a:ea typeface="+mn-ea"/>
              <a:cs typeface="+mn-cs"/>
            </a:endParaRPr>
          </a:p>
          <a:p>
            <a:pPr hangingPunct="0"/>
            <a:endParaRPr lang="da-DK" sz="1200" kern="1200" dirty="0" smtClean="0">
              <a:solidFill>
                <a:schemeClr val="tx1"/>
              </a:solidFill>
              <a:latin typeface="+mn-lt"/>
              <a:ea typeface="+mn-ea"/>
              <a:cs typeface="+mn-cs"/>
            </a:endParaRPr>
          </a:p>
          <a:p>
            <a:pPr hangingPunct="0"/>
            <a:r>
              <a:rPr lang="da-DK" sz="1200" kern="1200" dirty="0" smtClean="0">
                <a:solidFill>
                  <a:schemeClr val="tx1"/>
                </a:solidFill>
                <a:latin typeface="+mn-lt"/>
                <a:ea typeface="+mn-ea"/>
                <a:cs typeface="+mn-cs"/>
              </a:rPr>
              <a:t>Ad 3: Socialstyrelsen vurderer, at styrelsen ikke med det foreliggende materiale kan foretage en tilstrækkelig afdækning af området. Det vurderes derfor, at der er behov for at afdække taleområdet yderligere for at kunne afklare om der er grund til bekymring og en eventuel central udmelding. </a:t>
            </a:r>
          </a:p>
          <a:p>
            <a:pPr hangingPunct="0"/>
            <a:endParaRPr lang="da-DK" sz="1200" kern="1200" dirty="0" smtClean="0">
              <a:solidFill>
                <a:schemeClr val="tx1"/>
              </a:solidFill>
              <a:latin typeface="+mn-lt"/>
              <a:ea typeface="+mn-ea"/>
              <a:cs typeface="+mn-cs"/>
            </a:endParaRPr>
          </a:p>
          <a:p>
            <a:pPr hangingPunct="0"/>
            <a:r>
              <a:rPr lang="da-DK" sz="1200" kern="1200" dirty="0" smtClean="0">
                <a:solidFill>
                  <a:schemeClr val="tx1"/>
                </a:solidFill>
                <a:latin typeface="+mn-lt"/>
                <a:ea typeface="+mn-ea"/>
                <a:cs typeface="+mn-cs"/>
              </a:rPr>
              <a:t>Ad 4: Socialstyrelsen har i regi af National Koordination i februar 2016 udgivet en ny forløbsbeskrivelse for børn og unge med alvorlig </a:t>
            </a:r>
            <a:r>
              <a:rPr lang="da-DK" sz="1200" kern="1200" dirty="0" err="1" smtClean="0">
                <a:solidFill>
                  <a:schemeClr val="tx1"/>
                </a:solidFill>
                <a:latin typeface="+mn-lt"/>
                <a:ea typeface="+mn-ea"/>
                <a:cs typeface="+mn-cs"/>
              </a:rPr>
              <a:t>synsnedsættelse</a:t>
            </a:r>
            <a:r>
              <a:rPr lang="da-DK" sz="1200" kern="1200" dirty="0" smtClean="0">
                <a:solidFill>
                  <a:schemeClr val="tx1"/>
                </a:solidFill>
                <a:latin typeface="+mn-lt"/>
                <a:ea typeface="+mn-ea"/>
                <a:cs typeface="+mn-cs"/>
              </a:rPr>
              <a:t>. Forløbsbeskrivelsen skal ses i forlængelse af den centrale udmelding for samme målgruppe. </a:t>
            </a:r>
          </a:p>
          <a:p>
            <a:pPr hangingPunct="0"/>
            <a:endParaRPr lang="da-DK" sz="1200" kern="1200" dirty="0" smtClean="0">
              <a:solidFill>
                <a:schemeClr val="tx1"/>
              </a:solidFill>
              <a:latin typeface="+mn-lt"/>
              <a:ea typeface="+mn-ea"/>
              <a:cs typeface="+mn-cs"/>
            </a:endParaRPr>
          </a:p>
          <a:p>
            <a:pPr hangingPunct="0"/>
            <a:r>
              <a:rPr lang="da-DK" sz="1200" kern="1200" dirty="0" smtClean="0">
                <a:solidFill>
                  <a:schemeClr val="tx1"/>
                </a:solidFill>
                <a:latin typeface="+mn-lt"/>
                <a:ea typeface="+mn-ea"/>
                <a:cs typeface="+mn-cs"/>
              </a:rPr>
              <a:t>Ad 5: Formålet med Socialstyrelsens analyser af rammeaftalerne vil være at belyse og analysere, hvordan forsyningsforpligtelsen varetages af kommunerne i forhold til særligt det mest specialiserede social- og specialundervisningsområde. Socialstyrelsen give tilbagemeldinger til de administrative styregrupper.</a:t>
            </a:r>
          </a:p>
          <a:p>
            <a:pPr hangingPunct="0"/>
            <a:r>
              <a:rPr lang="da-DK" sz="1200" kern="120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17</a:t>
            </a:fld>
            <a:endParaRPr lang="da-DK"/>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18</a:t>
            </a:fld>
            <a:endParaRPr lang="da-DK"/>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err="1" smtClean="0"/>
              <a:t>Dvs</a:t>
            </a:r>
            <a:r>
              <a:rPr lang="da-DK" dirty="0" smtClean="0"/>
              <a:t> i fokusområde-analysen indgår også taleområdet som varetages på kommunikationsinstitutionerne/centrene</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pPr lvl="0" hangingPunct="0"/>
            <a:r>
              <a:rPr lang="da-DK" dirty="0" smtClean="0"/>
              <a:t>Hjerneskadeområdet er behandlet i den centrale udmelding og i hjerneskadeprojektet i Rammeaftale Sjælland 2013-2014</a:t>
            </a:r>
          </a:p>
          <a:p>
            <a:pPr lvl="0" hangingPunct="0"/>
            <a:endParaRPr lang="da-DK" dirty="0" smtClean="0"/>
          </a:p>
          <a:p>
            <a:pPr lvl="0" hangingPunct="0"/>
            <a:r>
              <a:rPr lang="da-DK" dirty="0" smtClean="0"/>
              <a:t>Autismeområdet er behandlet i forbindelse med analysen af de mest specialiserede tilbud – ingen autismetilbud er indstillet.</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a:t>
            </a:r>
            <a:r>
              <a:rPr lang="da-DK" dirty="0" err="1" smtClean="0"/>
              <a:t>CSU-Holbæk</a:t>
            </a:r>
            <a:r>
              <a:rPr lang="da-DK" dirty="0" smtClean="0"/>
              <a:t>, </a:t>
            </a:r>
            <a:r>
              <a:rPr lang="da-DK" dirty="0" err="1" smtClean="0"/>
              <a:t>CSU-Slagelse</a:t>
            </a:r>
            <a:r>
              <a:rPr lang="da-DK" dirty="0" smtClean="0"/>
              <a:t>, </a:t>
            </a:r>
            <a:r>
              <a:rPr lang="da-DK" dirty="0" err="1" smtClean="0"/>
              <a:t>SCR-Roskilde</a:t>
            </a:r>
            <a:r>
              <a:rPr lang="da-DK" dirty="0" smtClean="0"/>
              <a:t>, </a:t>
            </a:r>
            <a:r>
              <a:rPr lang="da-DK" dirty="0" err="1" smtClean="0"/>
              <a:t>VISP-Næstved</a:t>
            </a:r>
            <a:r>
              <a:rPr lang="da-DK" dirty="0" smtClean="0"/>
              <a:t> samt) samt </a:t>
            </a:r>
            <a:r>
              <a:rPr lang="da-DK" dirty="0" err="1" smtClean="0"/>
              <a:t>Synscentralen</a:t>
            </a:r>
            <a:r>
              <a:rPr lang="da-DK" dirty="0" smtClean="0"/>
              <a:t> i </a:t>
            </a:r>
            <a:r>
              <a:rPr lang="da-DK" dirty="0" err="1" smtClean="0"/>
              <a:t>vordingborg</a:t>
            </a:r>
            <a:r>
              <a:rPr lang="da-DK" dirty="0" smtClean="0"/>
              <a:t>)</a:t>
            </a:r>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19</a:t>
            </a:fld>
            <a:endParaRPr lang="da-DK"/>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20</a:t>
            </a:fld>
            <a:endParaRPr lang="da-DK"/>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21</a:t>
            </a:fld>
            <a:endParaRPr lang="da-DK"/>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lnSpcReduction="10000"/>
          </a:bodyPr>
          <a:lstStyle/>
          <a:p>
            <a:r>
              <a:rPr lang="da-DK" dirty="0" smtClean="0"/>
              <a:t>Ad 1: </a:t>
            </a:r>
            <a:r>
              <a:rPr lang="da-DK" sz="1200" dirty="0" smtClean="0"/>
              <a:t>Som aftalt i rammeaftalen for 2015-2016 er der nu gennemført en benchmarkinganalyse blandt samtlige sikrede institutioner med</a:t>
            </a:r>
          </a:p>
          <a:p>
            <a:r>
              <a:rPr lang="da-DK" sz="1200" dirty="0" smtClean="0"/>
              <a:t>fokus på ressourceforbrug og kobling til de socialfaglige indsatser og undervisningsdelen. </a:t>
            </a:r>
          </a:p>
          <a:p>
            <a:r>
              <a:rPr lang="da-DK" sz="1200" dirty="0" smtClean="0"/>
              <a:t>Der ønskes en drøftelse af, hvordan kommuner og regioner i fællesskab kan arbejde videre med rapportens konklusioner. På baggrund af denne drøftelse ønskes en drøftelse af udkast til fælles rammeaftaletekst for 2017.</a:t>
            </a:r>
          </a:p>
          <a:p>
            <a:endParaRPr lang="da-DK" sz="1200" dirty="0" smtClean="0"/>
          </a:p>
          <a:p>
            <a:r>
              <a:rPr lang="da-DK" sz="1200" dirty="0" smtClean="0"/>
              <a:t>Ad 2: Kommunerne har nu haft ansvaret for at koordinere rammeaftalerne i 5 år. Siden kommunerne overtog koordineringsansvaret er</a:t>
            </a:r>
          </a:p>
          <a:p>
            <a:r>
              <a:rPr lang="da-DK" sz="1200" dirty="0" smtClean="0"/>
              <a:t>regelsættet blevet justeret flere gange senest med oprettelsen af National Koordinationsstruktur.  I flere regioner pågår en drøftelse af, hvordan det sikres at det tværkommunale rammeaftalesamarbejde forbliver relevant både i en politisk og administrativ kontekst. Disse drøftelser tager afsæt i det eksisterende regelsæt, men kan også udfordre nogle af de krav og bindinger, som ligger i den nuværende lovgivning.</a:t>
            </a:r>
          </a:p>
          <a:p>
            <a:endParaRPr lang="da-DK" sz="1200" dirty="0" smtClean="0"/>
          </a:p>
          <a:p>
            <a:r>
              <a:rPr lang="da-DK" sz="1200" dirty="0" smtClean="0"/>
              <a:t>Ad 3: Der har i alle regioner været afholdt statusmøder med Socialstyrelsen vedr. de to centrale udmeldinger vedr. ’voksne med</a:t>
            </a:r>
          </a:p>
          <a:p>
            <a:r>
              <a:rPr lang="da-DK" sz="1200" dirty="0" smtClean="0"/>
              <a:t>kompleks erhvervet hjerneskade’ og ’børn og unge med alvorlig </a:t>
            </a:r>
            <a:r>
              <a:rPr lang="da-DK" sz="1200" dirty="0" err="1" smtClean="0"/>
              <a:t>synsnedsættelse</a:t>
            </a:r>
            <a:r>
              <a:rPr lang="da-DK" sz="1200" dirty="0" smtClean="0"/>
              <a:t>’, som er afrapporteret til Socialstyrelsen 1. marts</a:t>
            </a:r>
          </a:p>
          <a:p>
            <a:r>
              <a:rPr lang="da-DK" sz="1200" dirty="0" smtClean="0"/>
              <a:t>2016 samt den igangværende centrale udmelding vedr. ’borgere med svære spiseforstyrrelser’. Derudover har en evt. kommende</a:t>
            </a:r>
          </a:p>
          <a:p>
            <a:r>
              <a:rPr lang="da-DK" sz="1200" dirty="0" smtClean="0"/>
              <a:t>forundersøgelse på kommunikationsområdet (tale) og monitorering af rammeaftalerne været berørt.</a:t>
            </a:r>
          </a:p>
          <a:p>
            <a:endParaRPr lang="da-DK" sz="1200" dirty="0" smtClean="0"/>
          </a:p>
          <a:p>
            <a:r>
              <a:rPr lang="da-DK" sz="1200" dirty="0" smtClean="0"/>
              <a:t>Ad 4: Den fælles drøftelse med Socialstyrelsen tager afsæt i nedenstående to punkter:</a:t>
            </a:r>
          </a:p>
          <a:p>
            <a:r>
              <a:rPr lang="da-DK" sz="1200" dirty="0" smtClean="0"/>
              <a:t> Foreløbige mønstre på tværs af afrapporteringerne vedr. de to centrale udmeldinger vedr. </a:t>
            </a:r>
            <a:r>
              <a:rPr lang="da-DK" sz="1200" dirty="0" err="1" smtClean="0"/>
              <a:t>syns-</a:t>
            </a:r>
            <a:r>
              <a:rPr lang="da-DK" sz="1200" dirty="0" smtClean="0"/>
              <a:t> og hjerneskadeområdet,</a:t>
            </a:r>
          </a:p>
          <a:p>
            <a:r>
              <a:rPr lang="da-DK" sz="1200" dirty="0" smtClean="0"/>
              <a:t>herunder en drøftelse af behovet for tværgående dialog.</a:t>
            </a:r>
          </a:p>
          <a:p>
            <a:r>
              <a:rPr lang="da-DK" sz="1200" dirty="0" smtClean="0"/>
              <a:t> Status og drøftelse vedr. øvrige aktiviteter under National Koordinationsstruktur</a:t>
            </a:r>
          </a:p>
          <a:p>
            <a:endParaRPr lang="da-DK" sz="1200" dirty="0" smtClean="0"/>
          </a:p>
          <a:p>
            <a:endParaRPr lang="da-DK" sz="1200" dirty="0" smtClean="0"/>
          </a:p>
          <a:p>
            <a:endParaRPr lang="da-DK" sz="1200"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22</a:t>
            </a:fld>
            <a:endParaRPr lang="da-DK"/>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På baggrund af, at Rammeaftalesekretariat Sjælland bruger uforholdsmæssig meget tid på at kontakte kommuner pr. mail og telefonisk ved overskridelse af tidsfrister,  er besluttet følgende procedure for, hvordan og hvornår kommuner rykkes ved manglende tilbagemeldinger til sekretariatet. </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Der kan være tilfælde, hvor ovenstående procedure af tidsmæssige årsager ikke kan lade sig gøre, og den samlede tidsfrist er kortere.</a:t>
            </a:r>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23</a:t>
            </a:fld>
            <a:endParaRPr lang="da-D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86DF2E0B-1A40-4CF8-BDA9-A8DD319A5EA2}" type="slidenum">
              <a:rPr lang="da-DK" smtClean="0"/>
              <a:pPr/>
              <a:t>3</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Ift. analyserne på </a:t>
            </a:r>
            <a:r>
              <a:rPr lang="da-DK" dirty="0" err="1" smtClean="0"/>
              <a:t>voksen-,børneområdet</a:t>
            </a:r>
            <a:r>
              <a:rPr lang="da-DK" dirty="0" smtClean="0"/>
              <a:t> og køb/salg rejser KORA følgende spørgsmål</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r>
              <a:rPr lang="da-DK" sz="1200" kern="1200" dirty="0" smtClean="0">
                <a:solidFill>
                  <a:schemeClr val="tx1"/>
                </a:solidFill>
                <a:latin typeface="+mn-lt"/>
                <a:ea typeface="+mn-ea"/>
                <a:cs typeface="+mn-cs"/>
              </a:rPr>
              <a:t>Ift. spørgsmål 1 er der umiddelbart ikke perspektiv i at undersøge dette yderligere. </a:t>
            </a:r>
          </a:p>
          <a:p>
            <a:endParaRPr lang="da-DK" sz="1200" kern="1200" dirty="0" smtClean="0">
              <a:solidFill>
                <a:schemeClr val="tx1"/>
              </a:solidFill>
              <a:latin typeface="+mn-lt"/>
              <a:ea typeface="+mn-ea"/>
              <a:cs typeface="+mn-cs"/>
            </a:endParaRPr>
          </a:p>
          <a:p>
            <a:r>
              <a:rPr lang="da-DK" sz="1200" kern="1200" dirty="0" smtClean="0">
                <a:solidFill>
                  <a:schemeClr val="tx1"/>
                </a:solidFill>
                <a:latin typeface="+mn-lt"/>
                <a:ea typeface="+mn-ea"/>
                <a:cs typeface="+mn-cs"/>
              </a:rPr>
              <a:t>Ift. spørgsmål 2 er det op til en politisk vurdering om visitationspraksis og serviceniveau i de enkelte kommuner skal analyseres i KKR regi. </a:t>
            </a:r>
          </a:p>
          <a:p>
            <a:endParaRPr lang="da-DK" sz="1200" kern="1200" dirty="0" smtClean="0">
              <a:solidFill>
                <a:schemeClr val="tx1"/>
              </a:solidFill>
              <a:latin typeface="+mn-lt"/>
              <a:ea typeface="+mn-ea"/>
              <a:cs typeface="+mn-cs"/>
            </a:endParaRPr>
          </a:p>
          <a:p>
            <a:r>
              <a:rPr lang="da-DK" sz="1200" kern="1200" dirty="0" smtClean="0">
                <a:solidFill>
                  <a:schemeClr val="tx1"/>
                </a:solidFill>
                <a:latin typeface="+mn-lt"/>
                <a:ea typeface="+mn-ea"/>
                <a:cs typeface="+mn-cs"/>
              </a:rPr>
              <a:t>Ift. behov for yderligere analyser er det vurderingen at en takstanalyse med opdeling i målgrupper og erfaringsudveksling om myndighedsudøvelse kunne være relevant.</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4</a:t>
            </a:fld>
            <a:endParaRPr lang="da-D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lvl="0"/>
            <a:r>
              <a:rPr lang="da-DK" dirty="0" smtClean="0"/>
              <a:t>Analyserne afdækker betydelige forskelle fra kommune til kommune.</a:t>
            </a:r>
          </a:p>
          <a:p>
            <a:pPr lvl="0"/>
            <a:endParaRPr lang="da-DK" dirty="0" smtClean="0"/>
          </a:p>
          <a:p>
            <a:pPr lvl="0"/>
            <a:r>
              <a:rPr lang="da-DK" dirty="0" smtClean="0"/>
              <a:t>Hver kommune må benytte analysen til egne udviklingstiltag</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5</a:t>
            </a:fld>
            <a:endParaRPr lang="da-D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Ift. visitation kan man lægge op til at man har en større grad af formaliseret erfaringsudveksling mellem myndighederne (eksempelvis er et forslag at der kan arbejdes videre med standardisering af visitationen </a:t>
            </a:r>
            <a:r>
              <a:rPr lang="da-DK" dirty="0" err="1" smtClean="0"/>
              <a:t>mhp</a:t>
            </a:r>
            <a:r>
              <a:rPr lang="da-DK" dirty="0" smtClean="0"/>
              <a:t> at få bedre mulighed for benchmarking)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Forhøjes belægningsprocenten skal tilbuddet levere service mere effektivt. Styringsinstrumentet ligner ændringer i takster.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Men vil man fastholde den samlede ramme vil der stadigvæk med økonomisk pres være behov for at se på gennemsnitsudgift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Krav til </a:t>
            </a:r>
            <a:r>
              <a:rPr lang="da-DK" dirty="0" err="1" smtClean="0"/>
              <a:t>indhold-pris-kvalitet</a:t>
            </a:r>
            <a:r>
              <a:rPr lang="da-DK" dirty="0" smtClean="0"/>
              <a:t> dimensionen.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Der er arbejdes med udbud jf. markedsmodningsprojektet </a:t>
            </a:r>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7</a:t>
            </a:fld>
            <a:endParaRPr lang="da-D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86DF2E0B-1A40-4CF8-BDA9-A8DD319A5EA2}" type="slidenum">
              <a:rPr lang="da-DK" smtClean="0"/>
              <a:pPr/>
              <a:t>9</a:t>
            </a:fld>
            <a:endParaRPr lang="da-D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smtClean="0"/>
              <a:t>Analysen giver mulighed for, at den enkelte kommune kan komme lidt dybere ned i forklaringer på udgiftsniveauet. </a:t>
            </a:r>
          </a:p>
          <a:p>
            <a:endParaRPr lang="da-DK" dirty="0" smtClean="0"/>
          </a:p>
          <a:p>
            <a:r>
              <a:rPr lang="da-DK" dirty="0" smtClean="0"/>
              <a:t>Der kan således gives en antydning af, om det er pris eller mængde, der forklarer niveauet.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r>
              <a:rPr lang="da-DK" sz="1200" kern="1200" dirty="0" smtClean="0">
                <a:solidFill>
                  <a:schemeClr val="tx1"/>
                </a:solidFill>
                <a:latin typeface="+mn-lt"/>
                <a:ea typeface="+mn-ea"/>
                <a:cs typeface="+mn-cs"/>
              </a:rPr>
              <a:t>Sammenfatning: Det lave udgiftsniveau må overvejende henføres til effektivitet i drift/køb af pladser og løbende forbedringer heraf.</a:t>
            </a:r>
          </a:p>
          <a:p>
            <a:r>
              <a:rPr lang="da-DK" sz="1200" kern="1200" dirty="0" smtClean="0">
                <a:solidFill>
                  <a:schemeClr val="tx1"/>
                </a:solidFill>
                <a:latin typeface="+mn-lt"/>
                <a:ea typeface="+mn-ea"/>
                <a:cs typeface="+mn-cs"/>
              </a:rPr>
              <a:t> </a:t>
            </a:r>
          </a:p>
          <a:p>
            <a:r>
              <a:rPr lang="da-DK" sz="1200" kern="1200" dirty="0" smtClean="0">
                <a:solidFill>
                  <a:schemeClr val="tx1"/>
                </a:solidFill>
                <a:latin typeface="+mn-lt"/>
                <a:ea typeface="+mn-ea"/>
                <a:cs typeface="+mn-cs"/>
              </a:rPr>
              <a:t>Hver enkelt kommune kan – med afsæt i ovennævnte – vælge at gennemføre samme øvelse som Roskilde.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10</a:t>
            </a:fld>
            <a:endParaRPr lang="da-D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11</a:t>
            </a:fld>
            <a:endParaRPr lang="da-D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latin typeface="+mn-lt"/>
                <a:ea typeface="+mn-ea"/>
                <a:cs typeface="+mn-cs"/>
              </a:rPr>
              <a:t>Ad takstanalyse:  </a:t>
            </a:r>
            <a:r>
              <a:rPr lang="da-DK" sz="1200" dirty="0" smtClean="0"/>
              <a:t> frem for på kommuneniveau </a:t>
            </a:r>
            <a:r>
              <a:rPr lang="da-DK" dirty="0" err="1" smtClean="0"/>
              <a:t>m.h.p</a:t>
            </a:r>
            <a:r>
              <a:rPr lang="da-DK" dirty="0" smtClean="0"/>
              <a:t>. at få mere relevant viden om takstudviklingen og sammenhængen mellem pris, indhold og kvalitet end  tidligere takstanalyser har givet  mulighed for.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latin typeface="+mn-lt"/>
                <a:ea typeface="+mn-ea"/>
                <a:cs typeface="+mn-cs"/>
              </a:rPr>
              <a:t>Ad effektiviseringstiltag:  Årlige redegørelser </a:t>
            </a:r>
            <a:r>
              <a:rPr lang="da-DK" sz="1200" dirty="0" smtClean="0"/>
              <a:t>om, hvad den enkelte kommune har gjort for at bidrage til en effektiv udvikling på det samlede udgiftsområde.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12</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7600" y="3398432"/>
            <a:ext cx="7772400" cy="1558303"/>
          </a:xfrm>
        </p:spPr>
        <p:txBody>
          <a:bodyPr anchor="t" anchorCtr="0">
            <a:noAutofit/>
          </a:bodyPr>
          <a:lstStyle>
            <a:lvl1pPr>
              <a:defRPr sz="4800" cap="all" spc="-200">
                <a:latin typeface="Verdana"/>
                <a:cs typeface="Verdana"/>
              </a:defRPr>
            </a:lvl1pPr>
          </a:lstStyle>
          <a:p>
            <a:r>
              <a:rPr lang="da-DK" smtClean="0"/>
              <a:t>Klik for at redigere titeltypografi i masteren</a:t>
            </a:r>
            <a:endParaRPr lang="da-DK"/>
          </a:p>
        </p:txBody>
      </p:sp>
      <p:sp>
        <p:nvSpPr>
          <p:cNvPr id="3" name="Undertitel 2"/>
          <p:cNvSpPr>
            <a:spLocks noGrp="1"/>
          </p:cNvSpPr>
          <p:nvPr>
            <p:ph type="subTitle" idx="1"/>
          </p:nvPr>
        </p:nvSpPr>
        <p:spPr>
          <a:xfrm>
            <a:off x="1371600" y="4295484"/>
            <a:ext cx="6400800" cy="1243204"/>
          </a:xfrm>
        </p:spPr>
        <p:txBody>
          <a:bodyPr anchor="t" anchorCtr="0">
            <a:normAutofit/>
          </a:bodyPr>
          <a:lstStyle>
            <a:lvl1pPr marL="0" indent="0" algn="ctr">
              <a:buNone/>
              <a:defRPr sz="3000" spc="-200">
                <a:solidFill>
                  <a:schemeClr val="bg1"/>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pic>
        <p:nvPicPr>
          <p:cNvPr id="8" name="Billede 7" descr="cirkler.png"/>
          <p:cNvPicPr>
            <a:picLocks noChangeAspect="1"/>
          </p:cNvPicPr>
          <p:nvPr userDrawn="1"/>
        </p:nvPicPr>
        <p:blipFill>
          <a:blip r:embed="rId2"/>
          <a:stretch>
            <a:fillRect/>
          </a:stretch>
        </p:blipFill>
        <p:spPr>
          <a:xfrm>
            <a:off x="2401295" y="1299289"/>
            <a:ext cx="4387850" cy="16732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lvl1pPr>
              <a:defRPr>
                <a:latin typeface="Verdana"/>
                <a:cs typeface="Verdana"/>
              </a:defRPr>
            </a:lvl1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Verdana"/>
                <a:cs typeface="Verdan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D3BAAADB-C629-F949-8C9C-F3C30C924798}" type="datetimeFigureOut">
              <a:rPr/>
              <a:pPr/>
              <a:t>16/11/11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D3BAAADB-C629-F949-8C9C-F3C30C924798}" type="datetimeFigureOut">
              <a:rPr/>
              <a:pPr/>
              <a:t>16/11/11</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D3BAAADB-C629-F949-8C9C-F3C30C924798}" type="datetimeFigureOut">
              <a:rPr/>
              <a:pPr/>
              <a:t>16/11/11</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D3BAAADB-C629-F949-8C9C-F3C30C924798}" type="datetimeFigureOut">
              <a:rPr/>
              <a:pPr/>
              <a:t>16/11/11</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D3BAAADB-C629-F949-8C9C-F3C30C924798}" type="datetimeFigureOut">
              <a:rPr/>
              <a:pPr/>
              <a:t>16/11/11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D3BAAADB-C629-F949-8C9C-F3C30C924798}" type="datetimeFigureOut">
              <a:rPr/>
              <a:pPr/>
              <a:t>16/11/11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lede 6" descr="Baggrund.jpg"/>
          <p:cNvPicPr>
            <a:picLocks noChangeAspect="1"/>
          </p:cNvPicPr>
          <p:nvPr/>
        </p:nvPicPr>
        <p:blipFill>
          <a:blip r:embed="rId13"/>
          <a:stretch>
            <a:fillRect/>
          </a:stretch>
        </p:blipFill>
        <p:spPr>
          <a:xfrm>
            <a:off x="0" y="0"/>
            <a:ext cx="9144000" cy="6858000"/>
          </a:xfrm>
          <a:prstGeom prst="rect">
            <a:avLst/>
          </a:prstGeom>
        </p:spPr>
      </p:pic>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Klik for at redigere teksttypografierne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Verdana"/>
              </a:defRPr>
            </a:lvl1pPr>
          </a:lstStyle>
          <a:p>
            <a:fld id="{D3BAAADB-C629-F949-8C9C-F3C30C924798}" type="datetimeFigureOut">
              <a:rPr lang="da-DK"/>
              <a:pPr/>
              <a:t>07-04-2016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Verdana"/>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Verdana"/>
              </a:defRPr>
            </a:lvl1pPr>
          </a:lstStyle>
          <a:p>
            <a:fld id="{049FF9B9-AA3B-4141-AA54-3FECB18C8A33}" type="slidenum">
              <a:rPr lang="da-DK"/>
              <a:pPr/>
              <a:t>‹nr.›</a:t>
            </a:fld>
            <a:endParaRPr lang="da-DK"/>
          </a:p>
        </p:txBody>
      </p:sp>
      <p:pic>
        <p:nvPicPr>
          <p:cNvPr id="8" name="Billede 7" descr="logo_2.png"/>
          <p:cNvPicPr>
            <a:picLocks noChangeAspect="1"/>
          </p:cNvPicPr>
          <p:nvPr/>
        </p:nvPicPr>
        <p:blipFill>
          <a:blip r:embed="rId14"/>
          <a:stretch>
            <a:fillRect/>
          </a:stretch>
        </p:blipFill>
        <p:spPr>
          <a:xfrm>
            <a:off x="6985002" y="264372"/>
            <a:ext cx="1926000" cy="75050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000" kern="1200">
          <a:solidFill>
            <a:srgbClr val="FFFFFF"/>
          </a:solidFill>
          <a:latin typeface="Verdana"/>
          <a:ea typeface="+mj-ea"/>
          <a:cs typeface="Verdana"/>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rgbClr val="FFFFFF"/>
          </a:solidFill>
          <a:latin typeface="Verdana"/>
          <a:ea typeface="+mn-ea"/>
          <a:cs typeface="+mn-cs"/>
        </a:defRPr>
      </a:lvl2pPr>
      <a:lvl3pPr marL="1143000" indent="-228600" algn="l" defTabSz="457200" rtl="0" eaLnBrk="1" latinLnBrk="0" hangingPunct="1">
        <a:spcBef>
          <a:spcPct val="20000"/>
        </a:spcBef>
        <a:buFont typeface="Arial"/>
        <a:buChar char="•"/>
        <a:defRPr sz="2400" kern="1200">
          <a:solidFill>
            <a:srgbClr val="FFFFFF"/>
          </a:solidFill>
          <a:latin typeface="Verdana"/>
          <a:ea typeface="+mn-ea"/>
          <a:cs typeface="+mn-cs"/>
        </a:defRPr>
      </a:lvl3pPr>
      <a:lvl4pPr marL="1600200" indent="-228600" algn="l" defTabSz="457200" rtl="0" eaLnBrk="1" latinLnBrk="0" hangingPunct="1">
        <a:spcBef>
          <a:spcPct val="20000"/>
        </a:spcBef>
        <a:buFont typeface="Arial"/>
        <a:buChar char="–"/>
        <a:defRPr sz="2000" kern="1200">
          <a:solidFill>
            <a:srgbClr val="FFFFFF"/>
          </a:solidFill>
          <a:latin typeface="Verdana"/>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Verdan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sz="3200" dirty="0" smtClean="0"/>
              <a:t>Direktørmøde om rammeaftalen </a:t>
            </a:r>
            <a:endParaRPr lang="da-DK" sz="3200" dirty="0"/>
          </a:p>
        </p:txBody>
      </p:sp>
      <p:sp>
        <p:nvSpPr>
          <p:cNvPr id="3" name="Undertitel 2"/>
          <p:cNvSpPr>
            <a:spLocks noGrp="1"/>
          </p:cNvSpPr>
          <p:nvPr>
            <p:ph type="subTitle" idx="1"/>
          </p:nvPr>
        </p:nvSpPr>
        <p:spPr>
          <a:xfrm>
            <a:off x="1371600" y="4010141"/>
            <a:ext cx="6400800" cy="2511846"/>
          </a:xfrm>
        </p:spPr>
        <p:txBody>
          <a:bodyPr>
            <a:normAutofit/>
          </a:bodyPr>
          <a:lstStyle/>
          <a:p>
            <a:r>
              <a:rPr lang="da-DK" sz="2400" dirty="0" smtClean="0"/>
              <a:t>V/ Styregruppen, Rammeaftale Sjælland</a:t>
            </a:r>
          </a:p>
          <a:p>
            <a:pPr>
              <a:spcBef>
                <a:spcPts val="1000"/>
              </a:spcBef>
            </a:pPr>
            <a:r>
              <a:rPr lang="da-DK" sz="2400" u="sng" dirty="0" smtClean="0"/>
              <a:t>FORMÅL:</a:t>
            </a:r>
          </a:p>
          <a:p>
            <a:pPr>
              <a:spcBef>
                <a:spcPts val="1000"/>
              </a:spcBef>
              <a:buFont typeface="Arial" charset="0"/>
              <a:buChar char="•"/>
            </a:pPr>
            <a:r>
              <a:rPr lang="da-DK" sz="2400" dirty="0" smtClean="0"/>
              <a:t>Drøftelse af aktuelle og fremtidige sager/temaer </a:t>
            </a:r>
          </a:p>
          <a:p>
            <a:pPr>
              <a:spcBef>
                <a:spcPts val="1000"/>
              </a:spcBef>
              <a:buFont typeface="Arial" charset="0"/>
              <a:buChar char="•"/>
            </a:pPr>
            <a:r>
              <a:rPr lang="da-DK" sz="2400" dirty="0" smtClean="0"/>
              <a:t>Input til Styregruppen</a:t>
            </a:r>
          </a:p>
          <a:p>
            <a:endParaRPr lang="da-DK"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046" y="187287"/>
            <a:ext cx="9369846" cy="980501"/>
          </a:xfrm>
        </p:spPr>
        <p:txBody>
          <a:bodyPr>
            <a:normAutofit fontScale="90000"/>
          </a:bodyPr>
          <a:lstStyle/>
          <a:p>
            <a:r>
              <a:rPr lang="da-DK" sz="2700" b="1" dirty="0" smtClean="0"/>
              <a:t>Analyser for den enkelte kommune </a:t>
            </a:r>
            <a:r>
              <a:rPr lang="da-DK" dirty="0" smtClean="0"/>
              <a:t/>
            </a:r>
            <a:br>
              <a:rPr lang="da-DK" dirty="0" smtClean="0"/>
            </a:br>
            <a:endParaRPr lang="da-DK" dirty="0"/>
          </a:p>
        </p:txBody>
      </p:sp>
      <p:sp>
        <p:nvSpPr>
          <p:cNvPr id="3" name="Pladsholder til indhold 2"/>
          <p:cNvSpPr>
            <a:spLocks noGrp="1"/>
          </p:cNvSpPr>
          <p:nvPr>
            <p:ph idx="1"/>
          </p:nvPr>
        </p:nvSpPr>
        <p:spPr>
          <a:xfrm>
            <a:off x="457200" y="804230"/>
            <a:ext cx="8229600" cy="5883009"/>
          </a:xfrm>
        </p:spPr>
        <p:txBody>
          <a:bodyPr>
            <a:normAutofit lnSpcReduction="10000"/>
          </a:bodyPr>
          <a:lstStyle/>
          <a:p>
            <a:r>
              <a:rPr lang="da-DK" sz="1800" dirty="0" smtClean="0"/>
              <a:t>Ligger kommunen højt/lavt på forskellige parametre?</a:t>
            </a:r>
          </a:p>
          <a:p>
            <a:pPr lvl="0"/>
            <a:r>
              <a:rPr lang="da-DK" sz="1800" dirty="0" smtClean="0"/>
              <a:t>Er der grund til bekymring?</a:t>
            </a:r>
          </a:p>
          <a:p>
            <a:pPr lvl="0"/>
            <a:endParaRPr lang="da-DK" sz="1800" dirty="0" smtClean="0"/>
          </a:p>
          <a:p>
            <a:pPr>
              <a:buNone/>
            </a:pPr>
            <a:r>
              <a:rPr lang="da-DK" sz="1800" b="1" dirty="0" smtClean="0"/>
              <a:t>Roskilde kommune voksenområdet (delanalyse 1-2):</a:t>
            </a:r>
          </a:p>
          <a:p>
            <a:pPr lvl="0"/>
            <a:r>
              <a:rPr lang="da-DK" sz="1800" dirty="0" smtClean="0"/>
              <a:t>Kommunen ligger samlet set under gennemsnit i udgift pr. indbygger (tabel 3.4)</a:t>
            </a:r>
          </a:p>
          <a:p>
            <a:pPr lvl="0"/>
            <a:r>
              <a:rPr lang="da-DK" sz="1800" dirty="0" smtClean="0"/>
              <a:t>Der er afvigelser i tilbudssammensætning i forhold til gennemsnit, men det siger ikke i sig selv noget om udgiftsniveauet (tabel 3.5)</a:t>
            </a:r>
          </a:p>
          <a:p>
            <a:pPr lvl="0"/>
            <a:r>
              <a:rPr lang="da-DK" sz="1800" dirty="0" smtClean="0"/>
              <a:t>Udgiften over tid har været faldende samlet set (tabel 3.6)</a:t>
            </a:r>
          </a:p>
          <a:p>
            <a:pPr lvl="0"/>
            <a:r>
              <a:rPr lang="da-DK" sz="1800" dirty="0" smtClean="0"/>
              <a:t>Kommunen har relativt flere brugere end gennemsnittet (tabel 4.1 og tabel 4.4). Det lave udgiftsniveau kan således ikke umiddelbart forklares med, at der er færre brugere på tilbuddene </a:t>
            </a:r>
          </a:p>
          <a:p>
            <a:pPr lvl="0"/>
            <a:r>
              <a:rPr lang="da-DK" sz="1800" dirty="0" smtClean="0"/>
              <a:t>Kommunen har flere brugere i almene boliger end gennemsnittet (tabel 4.2), men det forklarer i sig selv ikke forskellen</a:t>
            </a:r>
          </a:p>
          <a:p>
            <a:pPr lvl="0"/>
            <a:r>
              <a:rPr lang="da-DK" sz="1800" dirty="0" smtClean="0"/>
              <a:t>Antallet af brugere er steget i perioden – dog forbehold for datavaliditet (tabel 4.3)</a:t>
            </a:r>
          </a:p>
          <a:p>
            <a:pPr lvl="0"/>
            <a:r>
              <a:rPr lang="da-DK" sz="1800" dirty="0" smtClean="0"/>
              <a:t>Kommunen har lavere enhedsudgifter på </a:t>
            </a:r>
            <a:r>
              <a:rPr lang="da-DK" sz="1800" dirty="0" err="1" smtClean="0"/>
              <a:t>botilbud</a:t>
            </a:r>
            <a:r>
              <a:rPr lang="da-DK" sz="1800" dirty="0" smtClean="0"/>
              <a:t> end gennemsnittet (tabel 5.1)</a:t>
            </a:r>
          </a:p>
          <a:p>
            <a:r>
              <a:rPr lang="da-DK" sz="1800" dirty="0" smtClean="0"/>
              <a:t>Enhedsudgifterne er faldet fra 2010 til 2014 (tabel 5.2)</a:t>
            </a:r>
            <a:endParaRPr lang="da-DK"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046" y="187287"/>
            <a:ext cx="9369846" cy="980501"/>
          </a:xfrm>
        </p:spPr>
        <p:txBody>
          <a:bodyPr>
            <a:normAutofit fontScale="90000"/>
          </a:bodyPr>
          <a:lstStyle/>
          <a:p>
            <a:r>
              <a:rPr lang="da-DK" sz="3100" b="1" dirty="0" smtClean="0"/>
              <a:t>Indstilling til K17 I</a:t>
            </a:r>
            <a:r>
              <a:rPr lang="da-DK" sz="2700" b="1" dirty="0" smtClean="0"/>
              <a:t> </a:t>
            </a:r>
            <a:r>
              <a:rPr lang="da-DK" dirty="0" smtClean="0"/>
              <a:t/>
            </a:r>
            <a:br>
              <a:rPr lang="da-DK" dirty="0" smtClean="0"/>
            </a:br>
            <a:endParaRPr lang="da-DK" dirty="0"/>
          </a:p>
        </p:txBody>
      </p:sp>
      <p:sp>
        <p:nvSpPr>
          <p:cNvPr id="3" name="Pladsholder til indhold 2"/>
          <p:cNvSpPr>
            <a:spLocks noGrp="1"/>
          </p:cNvSpPr>
          <p:nvPr>
            <p:ph idx="1"/>
          </p:nvPr>
        </p:nvSpPr>
        <p:spPr>
          <a:xfrm>
            <a:off x="457200" y="847898"/>
            <a:ext cx="8229600" cy="5839342"/>
          </a:xfrm>
        </p:spPr>
        <p:txBody>
          <a:bodyPr>
            <a:normAutofit/>
          </a:bodyPr>
          <a:lstStyle/>
          <a:p>
            <a:pPr lvl="0"/>
            <a:r>
              <a:rPr lang="da-DK" sz="2000" dirty="0" smtClean="0"/>
              <a:t>At </a:t>
            </a:r>
            <a:r>
              <a:rPr lang="da-DK" sz="2000" dirty="0" smtClean="0"/>
              <a:t>K17 drøfter </a:t>
            </a:r>
            <a:r>
              <a:rPr lang="da-DK" sz="2000" dirty="0" err="1" smtClean="0"/>
              <a:t>KORA-analyserne</a:t>
            </a:r>
            <a:r>
              <a:rPr lang="da-DK" sz="2000" dirty="0" smtClean="0"/>
              <a:t> og den videre proces og herunder anbefalinger til KKR ift. oplæg til en flerårig aftale i forbindelse med rammeaftalen 2017.</a:t>
            </a:r>
          </a:p>
          <a:p>
            <a:endParaRPr lang="da-DK" sz="2000" dirty="0" smtClean="0"/>
          </a:p>
          <a:p>
            <a:pPr lvl="0"/>
            <a:r>
              <a:rPr lang="da-DK" sz="2000" dirty="0" smtClean="0"/>
              <a:t>At K17 indstiller til KKR at de vedtager en flerårig strategi byggende på følgende elementer: </a:t>
            </a:r>
          </a:p>
          <a:p>
            <a:endParaRPr lang="da-DK" sz="2000" dirty="0" smtClean="0"/>
          </a:p>
          <a:p>
            <a:pPr>
              <a:buNone/>
            </a:pPr>
            <a:r>
              <a:rPr lang="da-DK" sz="2000" dirty="0" smtClean="0"/>
              <a:t>Med afsæt i erkendelsen </a:t>
            </a:r>
            <a:r>
              <a:rPr lang="da-DK" sz="2000" dirty="0" smtClean="0"/>
              <a:t>af:</a:t>
            </a:r>
          </a:p>
          <a:p>
            <a:r>
              <a:rPr lang="da-DK" sz="2000" dirty="0" smtClean="0"/>
              <a:t>A</a:t>
            </a:r>
            <a:r>
              <a:rPr lang="da-DK" sz="2000" dirty="0" smtClean="0"/>
              <a:t>) at der er en fælles interesse i at sikre en stram styring af udgiftsudviklingen på det specialiserede sociale område, </a:t>
            </a:r>
            <a:endParaRPr lang="da-DK" sz="2000" dirty="0" smtClean="0"/>
          </a:p>
          <a:p>
            <a:r>
              <a:rPr lang="da-DK" sz="2000" dirty="0" smtClean="0"/>
              <a:t>B</a:t>
            </a:r>
            <a:r>
              <a:rPr lang="da-DK" sz="2000" dirty="0" smtClean="0"/>
              <a:t>) at kommunerne fortsat har en stor samhandel, </a:t>
            </a:r>
            <a:r>
              <a:rPr lang="da-DK" sz="2000" dirty="0" smtClean="0"/>
              <a:t>samt</a:t>
            </a:r>
          </a:p>
          <a:p>
            <a:r>
              <a:rPr lang="da-DK" sz="2000" dirty="0" smtClean="0"/>
              <a:t>C</a:t>
            </a:r>
            <a:r>
              <a:rPr lang="da-DK" sz="2000" dirty="0" smtClean="0"/>
              <a:t>) at der er særlige muligheder for </a:t>
            </a:r>
            <a:r>
              <a:rPr lang="da-DK" sz="2000" dirty="0" err="1" smtClean="0"/>
              <a:t>videndeling</a:t>
            </a:r>
            <a:r>
              <a:rPr lang="da-DK" sz="2000" dirty="0" smtClean="0"/>
              <a:t> </a:t>
            </a:r>
            <a:r>
              <a:rPr lang="da-DK" sz="2000" dirty="0" smtClean="0"/>
              <a:t>og analyser om effektiviseringsmuligheder inden for KKR samarbejdet som bør udnyttes, </a:t>
            </a:r>
            <a:r>
              <a:rPr lang="da-DK" sz="2000" b="1" dirty="0" smtClean="0"/>
              <a:t>indstilles</a:t>
            </a:r>
            <a:r>
              <a:rPr lang="da-DK" sz="2000" b="1" dirty="0" smtClean="0"/>
              <a:t>:</a:t>
            </a:r>
          </a:p>
          <a:p>
            <a:endParaRPr lang="da-DK" sz="2000" dirty="0" smtClean="0"/>
          </a:p>
          <a:p>
            <a:r>
              <a:rPr lang="da-DK" sz="2000" b="1" dirty="0" smtClean="0"/>
              <a:t>At </a:t>
            </a:r>
            <a:r>
              <a:rPr lang="da-DK" sz="2000" b="1" dirty="0" smtClean="0"/>
              <a:t>KKR anbefaler </a:t>
            </a:r>
            <a:r>
              <a:rPr lang="da-DK" sz="2000" dirty="0" smtClean="0"/>
              <a:t>kommunerne at der i en flerårig periode fra 2017-2020:</a:t>
            </a:r>
            <a:endParaRPr lang="da-DK"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046" y="187287"/>
            <a:ext cx="9369846" cy="727113"/>
          </a:xfrm>
        </p:spPr>
        <p:txBody>
          <a:bodyPr>
            <a:normAutofit fontScale="90000"/>
          </a:bodyPr>
          <a:lstStyle/>
          <a:p>
            <a:r>
              <a:rPr lang="da-DK" sz="3100" b="1" dirty="0" smtClean="0"/>
              <a:t>Indstilling til K17 II</a:t>
            </a:r>
            <a:r>
              <a:rPr lang="da-DK" sz="2700" b="1" dirty="0" smtClean="0"/>
              <a:t> </a:t>
            </a:r>
            <a:r>
              <a:rPr lang="da-DK" dirty="0" smtClean="0"/>
              <a:t/>
            </a:r>
            <a:br>
              <a:rPr lang="da-DK" dirty="0" smtClean="0"/>
            </a:br>
            <a:endParaRPr lang="da-DK" dirty="0"/>
          </a:p>
        </p:txBody>
      </p:sp>
      <p:sp>
        <p:nvSpPr>
          <p:cNvPr id="3" name="Pladsholder til indhold 2"/>
          <p:cNvSpPr>
            <a:spLocks noGrp="1"/>
          </p:cNvSpPr>
          <p:nvPr>
            <p:ph idx="1"/>
          </p:nvPr>
        </p:nvSpPr>
        <p:spPr>
          <a:xfrm>
            <a:off x="457200" y="565265"/>
            <a:ext cx="8229600" cy="6292735"/>
          </a:xfrm>
        </p:spPr>
        <p:txBody>
          <a:bodyPr>
            <a:normAutofit fontScale="40000" lnSpcReduction="20000"/>
          </a:bodyPr>
          <a:lstStyle/>
          <a:p>
            <a:r>
              <a:rPr lang="da-DK" sz="5000" dirty="0" smtClean="0"/>
              <a:t>Gennemføres analyser </a:t>
            </a:r>
            <a:r>
              <a:rPr lang="da-DK" sz="5000" dirty="0" smtClean="0"/>
              <a:t>af </a:t>
            </a:r>
            <a:r>
              <a:rPr lang="da-DK" sz="5000" b="1" dirty="0" smtClean="0"/>
              <a:t>takster pr. </a:t>
            </a:r>
            <a:r>
              <a:rPr lang="da-DK" sz="5000" b="1" dirty="0" smtClean="0"/>
              <a:t>målgruppe</a:t>
            </a:r>
            <a:endParaRPr lang="da-DK" sz="5000" b="1" dirty="0" smtClean="0"/>
          </a:p>
          <a:p>
            <a:endParaRPr lang="da-DK" sz="5000" dirty="0" smtClean="0"/>
          </a:p>
          <a:p>
            <a:r>
              <a:rPr lang="da-DK" sz="5000" dirty="0" smtClean="0"/>
              <a:t>Samarbejdes </a:t>
            </a:r>
            <a:r>
              <a:rPr lang="da-DK" sz="5000" dirty="0" smtClean="0"/>
              <a:t>om </a:t>
            </a:r>
            <a:r>
              <a:rPr lang="da-DK" sz="5000" b="1" dirty="0" smtClean="0"/>
              <a:t>effektiviseringstiltag</a:t>
            </a:r>
            <a:r>
              <a:rPr lang="da-DK" sz="5000" dirty="0" smtClean="0"/>
              <a:t> i </a:t>
            </a:r>
            <a:r>
              <a:rPr lang="da-DK" sz="5000" dirty="0" smtClean="0"/>
              <a:t>en fortsat </a:t>
            </a:r>
            <a:r>
              <a:rPr lang="da-DK" sz="5000" dirty="0" err="1" smtClean="0"/>
              <a:t>analyse/vidensdelingsproces</a:t>
            </a:r>
            <a:r>
              <a:rPr lang="da-DK" sz="5000" dirty="0" smtClean="0"/>
              <a:t> suppleret med </a:t>
            </a:r>
            <a:r>
              <a:rPr lang="da-DK" sz="5000" b="1" dirty="0" smtClean="0"/>
              <a:t>årlige redegørelser </a:t>
            </a:r>
            <a:r>
              <a:rPr lang="da-DK" sz="5000" dirty="0" smtClean="0"/>
              <a:t>fra de enkelte kommuner til KKR (fællesskabet</a:t>
            </a:r>
            <a:r>
              <a:rPr lang="da-DK" sz="5000" dirty="0" smtClean="0"/>
              <a:t>)</a:t>
            </a:r>
          </a:p>
          <a:p>
            <a:endParaRPr lang="da-DK" sz="5000" dirty="0" smtClean="0"/>
          </a:p>
          <a:p>
            <a:r>
              <a:rPr lang="da-DK" sz="5000" dirty="0" smtClean="0"/>
              <a:t>Gennemføres </a:t>
            </a:r>
            <a:r>
              <a:rPr lang="da-DK" sz="5000" dirty="0" smtClean="0"/>
              <a:t>en </a:t>
            </a:r>
            <a:r>
              <a:rPr lang="da-DK" sz="5000" b="1" dirty="0" smtClean="0"/>
              <a:t>løbende, kritisk refleksion </a:t>
            </a:r>
            <a:r>
              <a:rPr lang="da-DK" sz="5000" dirty="0" smtClean="0"/>
              <a:t>i hver kommune med afsæt i analyserne og spørgsmål fra </a:t>
            </a:r>
            <a:r>
              <a:rPr lang="da-DK" sz="5000" dirty="0" smtClean="0"/>
              <a:t>KORA med </a:t>
            </a:r>
            <a:r>
              <a:rPr lang="da-DK" sz="5000" dirty="0" smtClean="0"/>
              <a:t>det formål, at den enkelte kommune anvender resultaterne til at </a:t>
            </a:r>
            <a:r>
              <a:rPr lang="da-DK" sz="5000" b="1" dirty="0" smtClean="0"/>
              <a:t>optimere deres egen drift.</a:t>
            </a:r>
          </a:p>
          <a:p>
            <a:endParaRPr lang="da-DK" sz="5000" dirty="0" smtClean="0"/>
          </a:p>
          <a:p>
            <a:r>
              <a:rPr lang="da-DK" sz="5000" dirty="0" smtClean="0"/>
              <a:t>Fortsat </a:t>
            </a:r>
            <a:r>
              <a:rPr lang="da-DK" sz="5000" b="1" dirty="0" smtClean="0"/>
              <a:t>markedsafprøvning/konkurrenceudsættelse</a:t>
            </a:r>
            <a:r>
              <a:rPr lang="da-DK" sz="5000" dirty="0" smtClean="0"/>
              <a:t> </a:t>
            </a:r>
            <a:r>
              <a:rPr lang="da-DK" sz="5000" dirty="0" smtClean="0"/>
              <a:t>som et spor til sikring af en </a:t>
            </a:r>
            <a:r>
              <a:rPr lang="da-DK" sz="5000" b="1" dirty="0" smtClean="0"/>
              <a:t>effektiv prissætning </a:t>
            </a:r>
            <a:r>
              <a:rPr lang="da-DK" sz="5000" dirty="0" smtClean="0"/>
              <a:t>for ydelserne, og i forlængelse heraf at de enkelte kommuner generelt fremmer </a:t>
            </a:r>
            <a:r>
              <a:rPr lang="da-DK" sz="5000" b="1" dirty="0" smtClean="0"/>
              <a:t>effektfokus og gennemsigtighed </a:t>
            </a:r>
            <a:r>
              <a:rPr lang="da-DK" sz="5000" dirty="0" smtClean="0"/>
              <a:t>ved at opstille </a:t>
            </a:r>
            <a:r>
              <a:rPr lang="da-DK" sz="5000" b="1" dirty="0" smtClean="0"/>
              <a:t>klare kr</a:t>
            </a:r>
            <a:r>
              <a:rPr lang="da-DK" sz="5000" dirty="0" smtClean="0"/>
              <a:t>av og </a:t>
            </a:r>
            <a:r>
              <a:rPr lang="da-DK" sz="5000" b="1" dirty="0" err="1" smtClean="0"/>
              <a:t>effektmål</a:t>
            </a:r>
            <a:r>
              <a:rPr lang="da-DK" sz="5000" b="1" dirty="0" smtClean="0"/>
              <a:t>,</a:t>
            </a:r>
            <a:r>
              <a:rPr lang="da-DK" sz="5000" dirty="0" smtClean="0"/>
              <a:t> når der købes ydelser hos eksterne leverandører. </a:t>
            </a:r>
          </a:p>
          <a:p>
            <a:pPr>
              <a:buNone/>
            </a:pPr>
            <a:r>
              <a:rPr lang="da-DK" sz="5000" dirty="0" smtClean="0"/>
              <a:t> </a:t>
            </a:r>
          </a:p>
          <a:p>
            <a:r>
              <a:rPr lang="da-DK" sz="5000" dirty="0" smtClean="0"/>
              <a:t>Det anbefales videre, at KKR beslutter at </a:t>
            </a:r>
            <a:r>
              <a:rPr lang="da-DK" sz="5000" b="1" dirty="0" smtClean="0"/>
              <a:t>datagrundlaget fremover opdateres </a:t>
            </a:r>
            <a:r>
              <a:rPr lang="da-DK" sz="5000" dirty="0" smtClean="0"/>
              <a:t>en gang om året og danner grundlag for løbende, </a:t>
            </a:r>
            <a:r>
              <a:rPr lang="da-DK" sz="5000" b="1" dirty="0" smtClean="0"/>
              <a:t>fælles ledelsesinformation</a:t>
            </a:r>
          </a:p>
          <a:p>
            <a:pPr lvl="0"/>
            <a:endParaRPr lang="da-DK"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sz="3200" dirty="0" smtClean="0"/>
              <a:t>Rammeaftale 2017 </a:t>
            </a:r>
            <a:endParaRPr lang="da-DK" sz="3200" dirty="0"/>
          </a:p>
        </p:txBody>
      </p:sp>
      <p:sp>
        <p:nvSpPr>
          <p:cNvPr id="3" name="Undertitel 2"/>
          <p:cNvSpPr>
            <a:spLocks noGrp="1"/>
          </p:cNvSpPr>
          <p:nvPr>
            <p:ph type="subTitle" idx="1"/>
          </p:nvPr>
        </p:nvSpPr>
        <p:spPr>
          <a:xfrm>
            <a:off x="1371600" y="4010141"/>
            <a:ext cx="6400800" cy="2511846"/>
          </a:xfrm>
        </p:spPr>
        <p:txBody>
          <a:bodyPr>
            <a:normAutofit/>
          </a:bodyPr>
          <a:lstStyle/>
          <a:p>
            <a:r>
              <a:rPr lang="da-DK" sz="2400" dirty="0" smtClean="0"/>
              <a:t>Fokusområder 2017</a:t>
            </a:r>
          </a:p>
          <a:p>
            <a:r>
              <a:rPr lang="da-DK" sz="2400" dirty="0" smtClean="0"/>
              <a:t>Socialstyrelsens centrale udmeldinger</a:t>
            </a:r>
          </a:p>
          <a:p>
            <a:r>
              <a:rPr lang="da-DK" sz="2400" dirty="0" smtClean="0"/>
              <a:t>V/ Styregruppen, Rammeaftale Sjælland</a:t>
            </a:r>
          </a:p>
          <a:p>
            <a:endParaRPr lang="da-DK"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1344058"/>
          </a:xfrm>
        </p:spPr>
        <p:txBody>
          <a:bodyPr>
            <a:normAutofit/>
          </a:bodyPr>
          <a:lstStyle/>
          <a:p>
            <a:r>
              <a:rPr lang="da-DK" sz="3200" dirty="0" smtClean="0"/>
              <a:t>Rammeaftale 2016/2017</a:t>
            </a:r>
            <a:endParaRPr lang="da-DK" sz="3200" dirty="0"/>
          </a:p>
        </p:txBody>
      </p:sp>
      <p:sp>
        <p:nvSpPr>
          <p:cNvPr id="3" name="Pladsholder til indhold 2"/>
          <p:cNvSpPr>
            <a:spLocks noGrp="1"/>
          </p:cNvSpPr>
          <p:nvPr>
            <p:ph idx="1"/>
          </p:nvPr>
        </p:nvSpPr>
        <p:spPr>
          <a:xfrm>
            <a:off x="457200" y="1046602"/>
            <a:ext cx="8229600" cy="5811397"/>
          </a:xfrm>
        </p:spPr>
        <p:txBody>
          <a:bodyPr>
            <a:normAutofit fontScale="62500" lnSpcReduction="20000"/>
          </a:bodyPr>
          <a:lstStyle/>
          <a:p>
            <a:pPr>
              <a:buNone/>
            </a:pPr>
            <a:r>
              <a:rPr lang="da-DK" sz="3800" b="1" dirty="0" smtClean="0"/>
              <a:t>Fokusområder 2016: </a:t>
            </a:r>
            <a:endParaRPr lang="da-DK" sz="3800" dirty="0" smtClean="0"/>
          </a:p>
          <a:p>
            <a:pPr lvl="0"/>
            <a:r>
              <a:rPr lang="da-DK" sz="3800" dirty="0" smtClean="0"/>
              <a:t>Central udmelding 1/11-2015: Mennesker med svær spiseforstyrrelse.</a:t>
            </a:r>
          </a:p>
          <a:p>
            <a:pPr lvl="0"/>
            <a:r>
              <a:rPr lang="da-DK" sz="3800" dirty="0" smtClean="0"/>
              <a:t>Kontanthjælpsreformens betydning for det specialiserede område og særlig fokus på de unge (15-25 år).</a:t>
            </a:r>
          </a:p>
          <a:p>
            <a:pPr lvl="0"/>
            <a:r>
              <a:rPr lang="da-DK" sz="3800" dirty="0" smtClean="0"/>
              <a:t>Psykiatriområdet.</a:t>
            </a:r>
          </a:p>
          <a:p>
            <a:pPr lvl="0"/>
            <a:r>
              <a:rPr lang="da-DK" sz="3800" dirty="0" smtClean="0"/>
              <a:t>Kommunikationsområdet.</a:t>
            </a:r>
          </a:p>
          <a:p>
            <a:pPr lvl="0"/>
            <a:r>
              <a:rPr lang="da-DK" sz="3800" dirty="0" smtClean="0"/>
              <a:t>Økonomi – effektiviseringsundersøgelser.</a:t>
            </a:r>
          </a:p>
          <a:p>
            <a:endParaRPr lang="da-DK" sz="3800" b="1" dirty="0" smtClean="0"/>
          </a:p>
          <a:p>
            <a:pPr>
              <a:buNone/>
            </a:pPr>
            <a:r>
              <a:rPr lang="da-DK" sz="3800" b="1" dirty="0" smtClean="0"/>
              <a:t>Forslag til fokusområder 2017: </a:t>
            </a:r>
          </a:p>
          <a:p>
            <a:pPr lvl="0"/>
            <a:r>
              <a:rPr lang="da-DK" sz="3800" dirty="0" smtClean="0"/>
              <a:t>Central udmelding 1/11-2016?</a:t>
            </a:r>
          </a:p>
          <a:p>
            <a:pPr lvl="0"/>
            <a:r>
              <a:rPr lang="da-DK" sz="3800" dirty="0" smtClean="0"/>
              <a:t>Kommunikationsområdet</a:t>
            </a:r>
          </a:p>
          <a:p>
            <a:pPr lvl="0"/>
            <a:r>
              <a:rPr lang="da-DK" sz="3800" dirty="0" smtClean="0"/>
              <a:t>Økonomi</a:t>
            </a:r>
          </a:p>
          <a:p>
            <a:pPr lvl="0"/>
            <a:r>
              <a:rPr lang="da-DK" sz="3800" dirty="0" err="1" smtClean="0"/>
              <a:t>Hjemløshed</a:t>
            </a:r>
            <a:endParaRPr lang="da-DK" sz="3800" dirty="0" smtClean="0"/>
          </a:p>
          <a:p>
            <a:pPr lvl="0"/>
            <a:r>
              <a:rPr lang="da-DK" sz="3800" dirty="0" smtClean="0"/>
              <a:t>Andet?</a:t>
            </a:r>
          </a:p>
          <a:p>
            <a:pPr>
              <a:buNone/>
            </a:pPr>
            <a:endParaRPr lang="da-DK" sz="3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2796" y="3580598"/>
            <a:ext cx="8052594" cy="1558303"/>
          </a:xfrm>
        </p:spPr>
        <p:txBody>
          <a:bodyPr>
            <a:normAutofit/>
          </a:bodyPr>
          <a:lstStyle/>
          <a:p>
            <a:r>
              <a:rPr lang="da-DK" sz="2800" dirty="0" smtClean="0"/>
              <a:t>Socialstyrelsens centrale udmeldinger</a:t>
            </a:r>
            <a:endParaRPr lang="da-DK" sz="2800" dirty="0"/>
          </a:p>
        </p:txBody>
      </p:sp>
      <p:sp>
        <p:nvSpPr>
          <p:cNvPr id="3" name="Undertitel 2"/>
          <p:cNvSpPr>
            <a:spLocks noGrp="1"/>
          </p:cNvSpPr>
          <p:nvPr>
            <p:ph type="subTitle" idx="1"/>
          </p:nvPr>
        </p:nvSpPr>
        <p:spPr>
          <a:xfrm>
            <a:off x="642796" y="5638800"/>
            <a:ext cx="7817204" cy="553616"/>
          </a:xfrm>
        </p:spPr>
        <p:txBody>
          <a:bodyPr>
            <a:noAutofit/>
          </a:bodyPr>
          <a:lstStyle/>
          <a:p>
            <a:r>
              <a:rPr lang="da-DK" sz="2400" dirty="0" smtClean="0"/>
              <a:t>v. Rammeaftale Sjælland</a:t>
            </a:r>
          </a:p>
          <a:p>
            <a:endParaRPr lang="da-DK"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265382"/>
            <a:ext cx="8229600" cy="5592618"/>
          </a:xfrm>
        </p:spPr>
        <p:txBody>
          <a:bodyPr>
            <a:normAutofit/>
          </a:bodyPr>
          <a:lstStyle/>
          <a:p>
            <a:pPr>
              <a:buNone/>
            </a:pPr>
            <a:r>
              <a:rPr lang="da-DK" sz="2000" b="1" dirty="0" smtClean="0"/>
              <a:t>Baggrund:</a:t>
            </a:r>
          </a:p>
          <a:p>
            <a:pPr>
              <a:buFont typeface="Arial" charset="0"/>
              <a:buChar char="•"/>
            </a:pPr>
            <a:r>
              <a:rPr lang="da-DK" sz="2000" dirty="0" smtClean="0"/>
              <a:t>I forbindelse med evalueringen af kommunalreformen fik Socialstyrelsen kompetence til at udsende centrale udmeldinger til kommunerne.</a:t>
            </a:r>
          </a:p>
          <a:p>
            <a:pPr>
              <a:buNone/>
            </a:pPr>
            <a:endParaRPr lang="da-DK" sz="2000" dirty="0" smtClean="0"/>
          </a:p>
          <a:p>
            <a:pPr>
              <a:buNone/>
            </a:pPr>
            <a:r>
              <a:rPr lang="da-DK" sz="2000" b="1" dirty="0" smtClean="0"/>
              <a:t>Organisering:</a:t>
            </a:r>
          </a:p>
          <a:p>
            <a:pPr>
              <a:buFont typeface="Arial" charset="0"/>
              <a:buChar char="•"/>
            </a:pPr>
            <a:r>
              <a:rPr lang="da-DK" sz="2000" dirty="0" smtClean="0"/>
              <a:t>Central udmelding om borgere med svære spiseforstyrrelser varetages af RS17 med faglig kvalificering fra netværk/arbejdsgrupper m.v. </a:t>
            </a:r>
            <a:br>
              <a:rPr lang="da-DK" sz="2000" dirty="0" smtClean="0"/>
            </a:br>
            <a:r>
              <a:rPr lang="da-DK" sz="2000" dirty="0" smtClean="0"/>
              <a:t>Behandles som en del af rammeaftale 2017 med deadline 15/10-2016 og fremsendes til Socialstyrelsen.</a:t>
            </a:r>
          </a:p>
          <a:p>
            <a:pPr>
              <a:buFont typeface="Arial" charset="0"/>
              <a:buChar char="•"/>
            </a:pPr>
            <a:endParaRPr lang="da-DK" dirty="0" smtClean="0"/>
          </a:p>
          <a:p>
            <a:pPr>
              <a:buNone/>
            </a:pPr>
            <a:endParaRPr lang="da-DK" sz="2200" dirty="0" smtClean="0"/>
          </a:p>
          <a:p>
            <a:endParaRPr lang="da-DK" dirty="0" smtClean="0"/>
          </a:p>
          <a:p>
            <a:endParaRPr lang="da-DK" dirty="0"/>
          </a:p>
        </p:txBody>
      </p:sp>
      <p:sp>
        <p:nvSpPr>
          <p:cNvPr id="4" name="Titel 1"/>
          <p:cNvSpPr>
            <a:spLocks noGrp="1"/>
          </p:cNvSpPr>
          <p:nvPr>
            <p:ph type="title"/>
          </p:nvPr>
        </p:nvSpPr>
        <p:spPr>
          <a:xfrm>
            <a:off x="0" y="-8164"/>
            <a:ext cx="8229600" cy="1143000"/>
          </a:xfrm>
        </p:spPr>
        <p:txBody>
          <a:bodyPr>
            <a:noAutofit/>
          </a:bodyPr>
          <a:lstStyle/>
          <a:p>
            <a:pPr algn="l"/>
            <a:r>
              <a:rPr lang="da-DK" sz="2200" b="1" dirty="0" smtClean="0"/>
              <a:t/>
            </a:r>
            <a:br>
              <a:rPr lang="da-DK" sz="2200" b="1" dirty="0" smtClean="0"/>
            </a:br>
            <a:r>
              <a:rPr lang="da-DK" sz="2400" dirty="0" smtClean="0"/>
              <a:t>Socialstyrelsens centrale udmeldinger</a:t>
            </a:r>
            <a:br>
              <a:rPr lang="da-DK" sz="2400" dirty="0" smtClean="0"/>
            </a:br>
            <a:r>
              <a:rPr lang="da-DK" sz="2000" dirty="0" smtClean="0"/>
              <a:t>Borgere med svære spiseforstyrrelser</a:t>
            </a:r>
            <a:endParaRPr lang="da-DK"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265382"/>
            <a:ext cx="8229600" cy="5592618"/>
          </a:xfrm>
        </p:spPr>
        <p:txBody>
          <a:bodyPr>
            <a:normAutofit fontScale="77500" lnSpcReduction="20000"/>
          </a:bodyPr>
          <a:lstStyle/>
          <a:p>
            <a:pPr lvl="0" hangingPunct="0">
              <a:buNone/>
            </a:pPr>
            <a:r>
              <a:rPr lang="da-DK" dirty="0" smtClean="0"/>
              <a:t>1. Status på den centrale udmelding for borgere med svære spiseforstyrrelser</a:t>
            </a:r>
          </a:p>
          <a:p>
            <a:pPr lvl="0" hangingPunct="0">
              <a:buNone/>
            </a:pPr>
            <a:endParaRPr lang="da-DK" dirty="0" smtClean="0"/>
          </a:p>
          <a:p>
            <a:pPr lvl="0" hangingPunct="0">
              <a:buNone/>
            </a:pPr>
            <a:r>
              <a:rPr lang="da-DK" dirty="0" smtClean="0"/>
              <a:t>2. Drøftelse af proces for tilbagemelding på afrapporteringerne for de to første centrale udmeldinger</a:t>
            </a:r>
          </a:p>
          <a:p>
            <a:pPr lvl="0" hangingPunct="0"/>
            <a:endParaRPr lang="da-DK" dirty="0" smtClean="0"/>
          </a:p>
          <a:p>
            <a:pPr lvl="0" hangingPunct="0">
              <a:buNone/>
            </a:pPr>
            <a:r>
              <a:rPr lang="da-DK" dirty="0" smtClean="0"/>
              <a:t>3. Dialog om kommunikationsområdet – specielt taleområdet, herunder opfølgning på høring 2015</a:t>
            </a:r>
          </a:p>
          <a:p>
            <a:pPr lvl="0" hangingPunct="0"/>
            <a:endParaRPr lang="da-DK" dirty="0" smtClean="0"/>
          </a:p>
          <a:p>
            <a:pPr lvl="0" hangingPunct="0">
              <a:buNone/>
            </a:pPr>
            <a:r>
              <a:rPr lang="da-DK" dirty="0" smtClean="0"/>
              <a:t>4. Orientering om ny forløbsbeskrivelse for børn og unge med alvorlig </a:t>
            </a:r>
            <a:r>
              <a:rPr lang="da-DK" dirty="0" err="1" smtClean="0"/>
              <a:t>synsnedsættelse</a:t>
            </a:r>
            <a:endParaRPr lang="da-DK" dirty="0" smtClean="0"/>
          </a:p>
          <a:p>
            <a:pPr lvl="0" hangingPunct="0"/>
            <a:endParaRPr lang="da-DK" dirty="0" smtClean="0"/>
          </a:p>
          <a:p>
            <a:pPr lvl="0" hangingPunct="0">
              <a:buNone/>
            </a:pPr>
            <a:r>
              <a:rPr lang="da-DK" dirty="0" smtClean="0"/>
              <a:t>5. Drøftelse af Socialstyrelsens gennemgang af rammeaftaler</a:t>
            </a:r>
          </a:p>
          <a:p>
            <a:pPr lvl="0" hangingPunct="0">
              <a:buNone/>
            </a:pPr>
            <a:endParaRPr lang="da-DK" dirty="0" smtClean="0"/>
          </a:p>
          <a:p>
            <a:pPr>
              <a:buFont typeface="Arial" charset="0"/>
              <a:buChar char="•"/>
            </a:pPr>
            <a:endParaRPr lang="da-DK" dirty="0" smtClean="0"/>
          </a:p>
          <a:p>
            <a:pPr>
              <a:buNone/>
            </a:pPr>
            <a:endParaRPr lang="da-DK" sz="2200" dirty="0" smtClean="0"/>
          </a:p>
          <a:p>
            <a:endParaRPr lang="da-DK" dirty="0" smtClean="0"/>
          </a:p>
          <a:p>
            <a:endParaRPr lang="da-DK" dirty="0"/>
          </a:p>
        </p:txBody>
      </p:sp>
      <p:sp>
        <p:nvSpPr>
          <p:cNvPr id="4" name="Titel 1"/>
          <p:cNvSpPr>
            <a:spLocks noGrp="1"/>
          </p:cNvSpPr>
          <p:nvPr>
            <p:ph type="title"/>
          </p:nvPr>
        </p:nvSpPr>
        <p:spPr>
          <a:xfrm>
            <a:off x="0" y="-8164"/>
            <a:ext cx="8229600" cy="1143000"/>
          </a:xfrm>
        </p:spPr>
        <p:txBody>
          <a:bodyPr>
            <a:noAutofit/>
          </a:bodyPr>
          <a:lstStyle/>
          <a:p>
            <a:pPr algn="l"/>
            <a:r>
              <a:rPr lang="da-DK" sz="2200" b="1" dirty="0" smtClean="0"/>
              <a:t/>
            </a:r>
            <a:br>
              <a:rPr lang="da-DK" sz="2200" b="1" dirty="0" smtClean="0"/>
            </a:br>
            <a:r>
              <a:rPr lang="da-DK" sz="2800" b="1" dirty="0" smtClean="0"/>
              <a:t>Møde med Socialstyrelsen  14/3</a:t>
            </a:r>
            <a:endParaRPr lang="da-DK"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265382"/>
            <a:ext cx="8229600" cy="5592618"/>
          </a:xfrm>
        </p:spPr>
        <p:txBody>
          <a:bodyPr>
            <a:normAutofit fontScale="85000" lnSpcReduction="10000"/>
          </a:bodyPr>
          <a:lstStyle/>
          <a:p>
            <a:pPr lvl="0"/>
            <a:r>
              <a:rPr lang="da-DK" dirty="0" smtClean="0"/>
              <a:t>Sekretariatet har udsendt spørgeskema til kommunerne ultimo december</a:t>
            </a:r>
          </a:p>
          <a:p>
            <a:pPr lvl="0"/>
            <a:r>
              <a:rPr lang="da-DK" dirty="0" smtClean="0"/>
              <a:t>15. januar 2015 er afholdt workshop for 50 udbydere og bestillere på området, </a:t>
            </a:r>
          </a:p>
          <a:p>
            <a:pPr lvl="0"/>
            <a:r>
              <a:rPr lang="da-DK" dirty="0" smtClean="0"/>
              <a:t>15. april 2015 afholdes  undervisningsdag om svære spiseforstyrrelser  med 120 deltagere</a:t>
            </a:r>
          </a:p>
          <a:p>
            <a:pPr lvl="0"/>
            <a:r>
              <a:rPr lang="da-DK" dirty="0" smtClean="0"/>
              <a:t>Udkast til afrapportering behandles i et fagligt ekspertpanel og netværksgrupper i april. </a:t>
            </a:r>
          </a:p>
          <a:p>
            <a:pPr lvl="0"/>
            <a:r>
              <a:rPr lang="da-DK" dirty="0" smtClean="0"/>
              <a:t>Den endelige rapport behandles i styregruppen i maj 2016.</a:t>
            </a:r>
          </a:p>
          <a:p>
            <a:pPr lvl="0" hangingPunct="0">
              <a:buNone/>
            </a:pPr>
            <a:r>
              <a:rPr lang="da-DK" dirty="0" smtClean="0"/>
              <a:t> </a:t>
            </a:r>
          </a:p>
          <a:p>
            <a:pPr lvl="0" hangingPunct="0">
              <a:buNone/>
            </a:pPr>
            <a:endParaRPr lang="da-DK" dirty="0" smtClean="0"/>
          </a:p>
          <a:p>
            <a:pPr lvl="0" hangingPunct="0">
              <a:buNone/>
            </a:pPr>
            <a:endParaRPr lang="da-DK" dirty="0" smtClean="0"/>
          </a:p>
          <a:p>
            <a:pPr>
              <a:buFont typeface="Arial" charset="0"/>
              <a:buChar char="•"/>
            </a:pPr>
            <a:endParaRPr lang="da-DK" dirty="0" smtClean="0"/>
          </a:p>
          <a:p>
            <a:pPr>
              <a:buNone/>
            </a:pPr>
            <a:endParaRPr lang="da-DK" sz="2200" dirty="0" smtClean="0"/>
          </a:p>
          <a:p>
            <a:endParaRPr lang="da-DK" dirty="0" smtClean="0"/>
          </a:p>
          <a:p>
            <a:endParaRPr lang="da-DK" dirty="0"/>
          </a:p>
        </p:txBody>
      </p:sp>
      <p:sp>
        <p:nvSpPr>
          <p:cNvPr id="4" name="Titel 1"/>
          <p:cNvSpPr>
            <a:spLocks noGrp="1"/>
          </p:cNvSpPr>
          <p:nvPr>
            <p:ph type="title"/>
          </p:nvPr>
        </p:nvSpPr>
        <p:spPr>
          <a:xfrm>
            <a:off x="0" y="-8164"/>
            <a:ext cx="8229600" cy="1143000"/>
          </a:xfrm>
        </p:spPr>
        <p:txBody>
          <a:bodyPr>
            <a:noAutofit/>
          </a:bodyPr>
          <a:lstStyle/>
          <a:p>
            <a:pPr algn="l"/>
            <a:r>
              <a:rPr lang="da-DK" sz="2200" b="1" dirty="0" smtClean="0"/>
              <a:t/>
            </a:r>
            <a:br>
              <a:rPr lang="da-DK" sz="2200" b="1" dirty="0" smtClean="0"/>
            </a:br>
            <a:r>
              <a:rPr lang="da-DK" sz="2800" dirty="0" smtClean="0"/>
              <a:t> Status på den centrale udmelding for borgere med svære spiseforstyrrelser</a:t>
            </a:r>
            <a:endParaRPr lang="da-DK"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134836"/>
            <a:ext cx="8229600" cy="5723164"/>
          </a:xfrm>
        </p:spPr>
        <p:txBody>
          <a:bodyPr>
            <a:normAutofit fontScale="70000" lnSpcReduction="20000"/>
          </a:bodyPr>
          <a:lstStyle/>
          <a:p>
            <a:pPr lvl="0" hangingPunct="0"/>
            <a:r>
              <a:rPr lang="da-DK" sz="3400" dirty="0" smtClean="0"/>
              <a:t>Kommunikationsområdet ( </a:t>
            </a:r>
            <a:r>
              <a:rPr lang="da-DK" sz="3400" dirty="0" err="1" smtClean="0"/>
              <a:t>incl</a:t>
            </a:r>
            <a:r>
              <a:rPr lang="da-DK" sz="3400" dirty="0" smtClean="0"/>
              <a:t>. taleområdet er) fokusområde i rammeaftale 2016</a:t>
            </a:r>
          </a:p>
          <a:p>
            <a:pPr lvl="0" hangingPunct="0"/>
            <a:endParaRPr lang="da-DK" sz="3400" dirty="0" smtClean="0"/>
          </a:p>
          <a:p>
            <a:pPr lvl="0" hangingPunct="0"/>
            <a:r>
              <a:rPr lang="da-DK" sz="3400" dirty="0" smtClean="0"/>
              <a:t>Taleområdet varetages kommunalt, regionalt (kommunikationscentre) og nationalt </a:t>
            </a:r>
          </a:p>
          <a:p>
            <a:pPr lvl="0" hangingPunct="0"/>
            <a:endParaRPr lang="da-DK" sz="3400" dirty="0" smtClean="0"/>
          </a:p>
          <a:p>
            <a:pPr lvl="0" hangingPunct="0"/>
            <a:r>
              <a:rPr lang="da-DK" sz="3400" dirty="0" smtClean="0"/>
              <a:t>Det er rammeaftale Sjællands umiddelbare vurdering at tilbudsviften indenfor kommunikationsområdet er tilstrækkelig med 4 kommunikationscentre</a:t>
            </a:r>
          </a:p>
          <a:p>
            <a:pPr lvl="0" hangingPunct="0"/>
            <a:endParaRPr lang="da-DK" sz="3400" dirty="0" smtClean="0"/>
          </a:p>
          <a:p>
            <a:r>
              <a:rPr lang="da-DK" sz="3400" dirty="0" smtClean="0"/>
              <a:t>Det er rammeaftale Sjællands umiddelbare vurdering at tilbudsviften og indsatsen indenfor taleområdet er tilstrækkelig og herunder varetages både kommunalt og regionalt i kommunikationscenter regi mv.</a:t>
            </a:r>
          </a:p>
          <a:p>
            <a:pPr hangingPunct="0"/>
            <a:r>
              <a:rPr lang="da-DK" dirty="0" smtClean="0"/>
              <a:t> </a:t>
            </a:r>
          </a:p>
          <a:p>
            <a:pPr lvl="0" hangingPunct="0">
              <a:buNone/>
            </a:pPr>
            <a:endParaRPr lang="da-DK" dirty="0" smtClean="0"/>
          </a:p>
          <a:p>
            <a:pPr lvl="0" hangingPunct="0">
              <a:buNone/>
            </a:pPr>
            <a:endParaRPr lang="da-DK" dirty="0" smtClean="0"/>
          </a:p>
          <a:p>
            <a:pPr>
              <a:buFont typeface="Arial" charset="0"/>
              <a:buChar char="•"/>
            </a:pPr>
            <a:endParaRPr lang="da-DK" dirty="0" smtClean="0"/>
          </a:p>
          <a:p>
            <a:pPr>
              <a:buNone/>
            </a:pPr>
            <a:endParaRPr lang="da-DK" sz="2200" dirty="0" smtClean="0"/>
          </a:p>
          <a:p>
            <a:endParaRPr lang="da-DK" dirty="0" smtClean="0"/>
          </a:p>
          <a:p>
            <a:endParaRPr lang="da-DK" dirty="0"/>
          </a:p>
        </p:txBody>
      </p:sp>
      <p:sp>
        <p:nvSpPr>
          <p:cNvPr id="4" name="Titel 1"/>
          <p:cNvSpPr>
            <a:spLocks noGrp="1"/>
          </p:cNvSpPr>
          <p:nvPr>
            <p:ph type="title"/>
          </p:nvPr>
        </p:nvSpPr>
        <p:spPr>
          <a:xfrm>
            <a:off x="0" y="-8164"/>
            <a:ext cx="8229600" cy="1143000"/>
          </a:xfrm>
        </p:spPr>
        <p:txBody>
          <a:bodyPr>
            <a:noAutofit/>
          </a:bodyPr>
          <a:lstStyle/>
          <a:p>
            <a:pPr algn="l"/>
            <a:r>
              <a:rPr lang="da-DK" sz="2200" b="1" dirty="0" smtClean="0"/>
              <a:t/>
            </a:r>
            <a:br>
              <a:rPr lang="da-DK" sz="2200" b="1" dirty="0" smtClean="0"/>
            </a:br>
            <a:r>
              <a:rPr lang="da-DK" sz="2800" b="1" dirty="0" smtClean="0"/>
              <a:t>Dialog om kommunikationsområdet – specielt taleområdet</a:t>
            </a:r>
            <a:r>
              <a:rPr lang="da-DK" sz="2800" dirty="0" smtClean="0"/>
              <a:t/>
            </a:r>
            <a:br>
              <a:rPr lang="da-DK" sz="2800" dirty="0" smtClean="0"/>
            </a:br>
            <a:endParaRPr lang="da-DK"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0451" y="67132"/>
            <a:ext cx="8229600" cy="682016"/>
          </a:xfrm>
        </p:spPr>
        <p:txBody>
          <a:bodyPr>
            <a:noAutofit/>
          </a:bodyPr>
          <a:lstStyle/>
          <a:p>
            <a:r>
              <a:rPr lang="da-DK" sz="3200" dirty="0" smtClean="0"/>
              <a:t>Dagens program</a:t>
            </a:r>
            <a:endParaRPr lang="da-DK" sz="3200" dirty="0"/>
          </a:p>
        </p:txBody>
      </p:sp>
      <p:sp>
        <p:nvSpPr>
          <p:cNvPr id="3" name="Pladsholder til indhold 2"/>
          <p:cNvSpPr>
            <a:spLocks noGrp="1"/>
          </p:cNvSpPr>
          <p:nvPr>
            <p:ph idx="1"/>
          </p:nvPr>
        </p:nvSpPr>
        <p:spPr>
          <a:xfrm>
            <a:off x="167488" y="746257"/>
            <a:ext cx="8813549" cy="6111743"/>
          </a:xfrm>
        </p:spPr>
        <p:txBody>
          <a:bodyPr>
            <a:noAutofit/>
          </a:bodyPr>
          <a:lstStyle/>
          <a:p>
            <a:pPr>
              <a:buNone/>
            </a:pPr>
            <a:r>
              <a:rPr lang="da-DK" sz="2000" dirty="0" smtClean="0"/>
              <a:t>9.00	Velkomst og indledning</a:t>
            </a:r>
            <a:br>
              <a:rPr lang="da-DK" sz="2000" dirty="0" smtClean="0"/>
            </a:br>
            <a:r>
              <a:rPr lang="da-DK" sz="2000" dirty="0" smtClean="0"/>
              <a:t>		v/ Bruno Lind, Styregruppen Rammeaftale Sjælland </a:t>
            </a:r>
            <a:br>
              <a:rPr lang="da-DK" sz="2000" dirty="0" smtClean="0"/>
            </a:br>
            <a:endParaRPr lang="da-DK" sz="2000" dirty="0" smtClean="0"/>
          </a:p>
          <a:p>
            <a:pPr>
              <a:buNone/>
            </a:pPr>
            <a:r>
              <a:rPr lang="da-DK" sz="2000" dirty="0" smtClean="0"/>
              <a:t>9.05    Økonomi-analyser på det specialiserede socialområde v/ 		Camilla Dalsgaard, KORA </a:t>
            </a:r>
            <a:br>
              <a:rPr lang="da-DK" sz="2000" dirty="0" smtClean="0"/>
            </a:br>
            <a:endParaRPr lang="da-DK" sz="2000" dirty="0" smtClean="0"/>
          </a:p>
          <a:p>
            <a:pPr>
              <a:buNone/>
            </a:pPr>
            <a:r>
              <a:rPr lang="da-DK" sz="2000" dirty="0" smtClean="0"/>
              <a:t>10.15   Kaffepause</a:t>
            </a:r>
            <a:br>
              <a:rPr lang="da-DK" sz="2000" dirty="0" smtClean="0"/>
            </a:br>
            <a:endParaRPr lang="da-DK" sz="2000" dirty="0" smtClean="0"/>
          </a:p>
          <a:p>
            <a:pPr>
              <a:buNone/>
            </a:pPr>
            <a:r>
              <a:rPr lang="da-DK" sz="2000" dirty="0" smtClean="0"/>
              <a:t>10.25   Siden sidst: </a:t>
            </a:r>
          </a:p>
          <a:p>
            <a:pPr>
              <a:buNone/>
            </a:pPr>
            <a:r>
              <a:rPr lang="da-DK" sz="2000" dirty="0" smtClean="0"/>
              <a:t>			Socialtilsyn v/ Kenn Thomsen, Holbæk Kommune </a:t>
            </a:r>
            <a:br>
              <a:rPr lang="da-DK" sz="2000" dirty="0" smtClean="0"/>
            </a:br>
            <a:r>
              <a:rPr lang="da-DK" sz="2000" dirty="0" smtClean="0"/>
              <a:t>		</a:t>
            </a:r>
            <a:br>
              <a:rPr lang="da-DK" sz="2000" dirty="0" smtClean="0"/>
            </a:br>
            <a:r>
              <a:rPr lang="da-DK" sz="2000" dirty="0" smtClean="0"/>
              <a:t>		Rammeaftale 2017 v/ Bruno Lind </a:t>
            </a:r>
            <a:br>
              <a:rPr lang="da-DK" sz="2000" dirty="0" smtClean="0"/>
            </a:br>
            <a:r>
              <a:rPr lang="da-DK" sz="2000" dirty="0" smtClean="0"/>
              <a:t>				</a:t>
            </a:r>
            <a:br>
              <a:rPr lang="da-DK" sz="2000" dirty="0" smtClean="0"/>
            </a:br>
            <a:r>
              <a:rPr lang="da-DK" sz="2000" dirty="0" smtClean="0"/>
              <a:t>		Input til styregruppen v/ Bruno Lind</a:t>
            </a:r>
            <a:br>
              <a:rPr lang="da-DK" sz="2000" dirty="0" smtClean="0"/>
            </a:br>
            <a:endParaRPr lang="da-DK" sz="2000" dirty="0" smtClean="0"/>
          </a:p>
          <a:p>
            <a:r>
              <a:rPr lang="da-DK" sz="2000" dirty="0" smtClean="0"/>
              <a:t>11.25  Afslutning og næste møde v/ Bruno Lind </a:t>
            </a:r>
          </a:p>
          <a:p>
            <a:endParaRPr lang="da-DK" sz="2000" dirty="0" smtClean="0"/>
          </a:p>
          <a:p>
            <a:r>
              <a:rPr lang="da-DK" sz="2000" dirty="0" smtClean="0"/>
              <a:t>11.30  Sandwich</a:t>
            </a:r>
          </a:p>
          <a:p>
            <a:pPr>
              <a:spcBef>
                <a:spcPts val="1000"/>
              </a:spcBef>
              <a:buNone/>
            </a:pPr>
            <a:endParaRPr lang="da-DK" sz="2000" dirty="0" smtClean="0">
              <a:solidFill>
                <a:schemeClr val="bg1"/>
              </a:solidFill>
            </a:endParaRPr>
          </a:p>
          <a:p>
            <a:pPr>
              <a:spcBef>
                <a:spcPts val="1000"/>
              </a:spcBef>
              <a:buNone/>
            </a:pPr>
            <a:r>
              <a:rPr lang="da-DK" sz="2000" dirty="0" smtClean="0"/>
              <a:t>	</a:t>
            </a:r>
            <a:br>
              <a:rPr lang="da-DK" sz="2000" dirty="0" smtClean="0"/>
            </a:br>
            <a:endParaRPr lang="da-DK" sz="2000" dirty="0" smtClean="0"/>
          </a:p>
          <a:p>
            <a:pPr>
              <a:buNone/>
            </a:pPr>
            <a:r>
              <a:rPr lang="da-DK" sz="2000" dirty="0" smtClean="0"/>
              <a:t/>
            </a:r>
            <a:br>
              <a:rPr lang="da-DK" sz="2000" dirty="0" smtClean="0"/>
            </a:br>
            <a:endParaRPr lang="da-DK" sz="2000" i="1" dirty="0" smtClean="0"/>
          </a:p>
          <a:p>
            <a:pPr>
              <a:spcBef>
                <a:spcPts val="1000"/>
              </a:spcBef>
              <a:buNone/>
            </a:pPr>
            <a:endParaRPr lang="da-DK"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6506936" cy="547007"/>
          </a:xfrm>
        </p:spPr>
        <p:txBody>
          <a:bodyPr>
            <a:normAutofit fontScale="90000"/>
          </a:bodyPr>
          <a:lstStyle/>
          <a:p>
            <a:r>
              <a:rPr lang="da-DK" dirty="0" smtClean="0"/>
              <a:t>Tidsplan</a:t>
            </a:r>
            <a:endParaRPr lang="da-DK" dirty="0"/>
          </a:p>
        </p:txBody>
      </p:sp>
      <p:graphicFrame>
        <p:nvGraphicFramePr>
          <p:cNvPr id="4" name="Pladsholder til indhold 3"/>
          <p:cNvGraphicFramePr>
            <a:graphicFrameLocks noGrp="1"/>
          </p:cNvGraphicFramePr>
          <p:nvPr>
            <p:ph idx="1"/>
          </p:nvPr>
        </p:nvGraphicFramePr>
        <p:xfrm>
          <a:off x="191911" y="1036934"/>
          <a:ext cx="8711293" cy="5254316"/>
        </p:xfrm>
        <a:graphic>
          <a:graphicData uri="http://schemas.openxmlformats.org/drawingml/2006/table">
            <a:tbl>
              <a:tblPr firstRow="1" bandRow="1">
                <a:tableStyleId>{5C22544A-7EE6-4342-B048-85BDC9FD1C3A}</a:tableStyleId>
              </a:tblPr>
              <a:tblGrid>
                <a:gridCol w="1572873"/>
                <a:gridCol w="7138420"/>
              </a:tblGrid>
              <a:tr h="334573">
                <a:tc>
                  <a:txBody>
                    <a:bodyPr/>
                    <a:lstStyle/>
                    <a:p>
                      <a:pPr>
                        <a:spcAft>
                          <a:spcPts val="0"/>
                        </a:spcAft>
                      </a:pPr>
                      <a:r>
                        <a:rPr lang="da-DK" sz="1700" b="1" dirty="0">
                          <a:latin typeface="Arial" pitchFamily="34" charset="0"/>
                          <a:ea typeface="MS Minngs"/>
                          <a:cs typeface="Arial" pitchFamily="34" charset="0"/>
                        </a:rPr>
                        <a:t>Måned</a:t>
                      </a:r>
                      <a:endParaRPr lang="da-DK" sz="1700" dirty="0">
                        <a:latin typeface="Arial" pitchFamily="34" charset="0"/>
                        <a:ea typeface="MS Minngs"/>
                        <a:cs typeface="Arial" pitchFamily="34" charset="0"/>
                      </a:endParaRPr>
                    </a:p>
                  </a:txBody>
                  <a:tcPr marL="68580" marR="68580" marT="0" marB="0"/>
                </a:tc>
                <a:tc>
                  <a:txBody>
                    <a:bodyPr/>
                    <a:lstStyle/>
                    <a:p>
                      <a:pPr>
                        <a:spcAft>
                          <a:spcPts val="0"/>
                        </a:spcAft>
                      </a:pPr>
                      <a:r>
                        <a:rPr lang="da-DK" sz="1700" b="1" dirty="0">
                          <a:latin typeface="Arial" pitchFamily="34" charset="0"/>
                          <a:ea typeface="MS Minngs"/>
                          <a:cs typeface="Arial" pitchFamily="34" charset="0"/>
                        </a:rPr>
                        <a:t>Handling</a:t>
                      </a:r>
                      <a:endParaRPr lang="da-DK" sz="1700" dirty="0">
                        <a:latin typeface="Arial" pitchFamily="34" charset="0"/>
                        <a:ea typeface="MS Minngs"/>
                        <a:cs typeface="Arial" pitchFamily="34" charset="0"/>
                      </a:endParaRPr>
                    </a:p>
                  </a:txBody>
                  <a:tcPr marL="68580" marR="68580" marT="0" marB="0"/>
                </a:tc>
              </a:tr>
              <a:tr h="535727">
                <a:tc>
                  <a:txBody>
                    <a:bodyPr/>
                    <a:lstStyle/>
                    <a:p>
                      <a:pPr>
                        <a:spcAft>
                          <a:spcPts val="0"/>
                        </a:spcAft>
                      </a:pPr>
                      <a:r>
                        <a:rPr lang="da-DK" sz="1700" dirty="0">
                          <a:latin typeface="Arial" pitchFamily="34" charset="0"/>
                          <a:ea typeface="MS Minngs"/>
                          <a:cs typeface="Arial" pitchFamily="34" charset="0"/>
                        </a:rPr>
                        <a:t>1. november </a:t>
                      </a:r>
                      <a:r>
                        <a:rPr lang="da-DK" sz="1700" dirty="0" smtClean="0">
                          <a:latin typeface="Arial" pitchFamily="34" charset="0"/>
                          <a:ea typeface="MS Minngs"/>
                          <a:cs typeface="Arial" pitchFamily="34" charset="0"/>
                        </a:rPr>
                        <a:t>(2015)</a:t>
                      </a:r>
                      <a:endParaRPr lang="da-DK" sz="1700" dirty="0">
                        <a:latin typeface="Arial" pitchFamily="34" charset="0"/>
                        <a:ea typeface="MS Minngs"/>
                        <a:cs typeface="Arial" pitchFamily="34" charset="0"/>
                      </a:endParaRPr>
                    </a:p>
                  </a:txBody>
                  <a:tcPr marL="68580" marR="68580" marT="0" marB="0"/>
                </a:tc>
                <a:tc>
                  <a:txBody>
                    <a:bodyPr/>
                    <a:lstStyle/>
                    <a:p>
                      <a:pPr>
                        <a:spcAft>
                          <a:spcPts val="0"/>
                        </a:spcAft>
                      </a:pPr>
                      <a:r>
                        <a:rPr lang="da-DK" sz="1700" dirty="0">
                          <a:latin typeface="Arial" pitchFamily="34" charset="0"/>
                          <a:ea typeface="MS Minngs"/>
                          <a:cs typeface="Arial" pitchFamily="34" charset="0"/>
                        </a:rPr>
                        <a:t>Socialstyrelsen </a:t>
                      </a:r>
                      <a:r>
                        <a:rPr lang="da-DK" sz="1700" dirty="0" smtClean="0">
                          <a:latin typeface="Arial" pitchFamily="34" charset="0"/>
                          <a:ea typeface="MS Minngs"/>
                          <a:cs typeface="Arial" pitchFamily="34" charset="0"/>
                        </a:rPr>
                        <a:t>udsendte</a:t>
                      </a:r>
                      <a:r>
                        <a:rPr lang="da-DK" sz="1700" baseline="0" dirty="0" smtClean="0">
                          <a:latin typeface="Arial" pitchFamily="34" charset="0"/>
                          <a:ea typeface="MS Minngs"/>
                          <a:cs typeface="Arial" pitchFamily="34" charset="0"/>
                        </a:rPr>
                        <a:t> </a:t>
                      </a:r>
                      <a:r>
                        <a:rPr lang="da-DK" sz="1700" dirty="0" smtClean="0">
                          <a:latin typeface="Arial" pitchFamily="34" charset="0"/>
                          <a:ea typeface="MS Minngs"/>
                          <a:cs typeface="Arial" pitchFamily="34" charset="0"/>
                        </a:rPr>
                        <a:t>de </a:t>
                      </a:r>
                      <a:r>
                        <a:rPr lang="da-DK" sz="1700" dirty="0">
                          <a:latin typeface="Arial" pitchFamily="34" charset="0"/>
                          <a:ea typeface="MS Minngs"/>
                          <a:cs typeface="Arial" pitchFamily="34" charset="0"/>
                        </a:rPr>
                        <a:t>centrale udmeldinger til </a:t>
                      </a:r>
                      <a:r>
                        <a:rPr lang="da-DK" sz="1700" dirty="0" smtClean="0">
                          <a:latin typeface="Arial" pitchFamily="34" charset="0"/>
                          <a:ea typeface="MS Minngs"/>
                          <a:cs typeface="Arial" pitchFamily="34" charset="0"/>
                        </a:rPr>
                        <a:t>kommunalbestyrelserne.</a:t>
                      </a:r>
                      <a:endParaRPr lang="da-DK" sz="1700" dirty="0">
                        <a:latin typeface="Arial" pitchFamily="34" charset="0"/>
                        <a:ea typeface="MS Minngs"/>
                        <a:cs typeface="Arial" pitchFamily="34" charset="0"/>
                      </a:endParaRPr>
                    </a:p>
                  </a:txBody>
                  <a:tcPr marL="68580" marR="68580" marT="0" marB="0"/>
                </a:tc>
              </a:tr>
              <a:tr h="535727">
                <a:tc>
                  <a:txBody>
                    <a:bodyPr/>
                    <a:lstStyle/>
                    <a:p>
                      <a:pPr>
                        <a:spcAft>
                          <a:spcPts val="0"/>
                        </a:spcAft>
                      </a:pPr>
                      <a:r>
                        <a:rPr lang="da-DK" sz="1700" dirty="0" smtClean="0">
                          <a:latin typeface="Arial" pitchFamily="34" charset="0"/>
                          <a:ea typeface="MS Minngs"/>
                          <a:cs typeface="Arial" pitchFamily="34" charset="0"/>
                        </a:rPr>
                        <a:t>December 2015</a:t>
                      </a:r>
                      <a:endParaRPr lang="da-DK" sz="1700" dirty="0">
                        <a:latin typeface="Arial" pitchFamily="34" charset="0"/>
                        <a:ea typeface="MS Minngs"/>
                        <a:cs typeface="Arial" pitchFamily="34" charset="0"/>
                      </a:endParaRPr>
                    </a:p>
                  </a:txBody>
                  <a:tcPr marL="68580" marR="68580" marT="0" marB="0"/>
                </a:tc>
                <a:tc>
                  <a:txBody>
                    <a:bodyPr/>
                    <a:lstStyle/>
                    <a:p>
                      <a:pPr>
                        <a:spcAft>
                          <a:spcPts val="0"/>
                        </a:spcAft>
                      </a:pPr>
                      <a:r>
                        <a:rPr lang="da-DK" sz="1700" dirty="0" smtClean="0">
                          <a:latin typeface="Arial" pitchFamily="34" charset="0"/>
                          <a:ea typeface="MS Minngs"/>
                          <a:cs typeface="Arial" pitchFamily="34" charset="0"/>
                        </a:rPr>
                        <a:t>Spørgeskemaer udsendt til kommunerne.</a:t>
                      </a:r>
                      <a:endParaRPr lang="da-DK" sz="1700" dirty="0">
                        <a:latin typeface="Arial" pitchFamily="34" charset="0"/>
                        <a:ea typeface="MS Minngs"/>
                        <a:cs typeface="Arial" pitchFamily="34" charset="0"/>
                      </a:endParaRPr>
                    </a:p>
                  </a:txBody>
                  <a:tcPr marL="68580" marR="68580" marT="0" marB="0"/>
                </a:tc>
              </a:tr>
              <a:tr h="58122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700" dirty="0" smtClean="0">
                          <a:latin typeface="Arial" pitchFamily="34" charset="0"/>
                          <a:ea typeface="MS Minngs"/>
                          <a:cs typeface="Arial" pitchFamily="34" charset="0"/>
                        </a:rPr>
                        <a:t>Januar 2016</a:t>
                      </a:r>
                    </a:p>
                  </a:txBody>
                  <a:tcPr marL="68580" marR="68580" marT="0" marB="0"/>
                </a:tc>
                <a:tc>
                  <a:txBody>
                    <a:bodyPr/>
                    <a:lstStyle/>
                    <a:p>
                      <a:pPr>
                        <a:spcAft>
                          <a:spcPts val="0"/>
                        </a:spcAft>
                      </a:pPr>
                      <a:r>
                        <a:rPr lang="da-DK" sz="1700" dirty="0" smtClean="0">
                          <a:latin typeface="Arial" pitchFamily="34" charset="0"/>
                          <a:ea typeface="MS Minngs"/>
                          <a:cs typeface="Arial" pitchFamily="34" charset="0"/>
                        </a:rPr>
                        <a:t>15/1-2016 workshop</a:t>
                      </a:r>
                      <a:r>
                        <a:rPr lang="da-DK" sz="1700" baseline="0" dirty="0" smtClean="0">
                          <a:latin typeface="Arial" pitchFamily="34" charset="0"/>
                          <a:ea typeface="MS Minngs"/>
                          <a:cs typeface="Arial" pitchFamily="34" charset="0"/>
                        </a:rPr>
                        <a:t> om samarbejde ift. borgere med svære spiseforstyrrelser. </a:t>
                      </a:r>
                    </a:p>
                  </a:txBody>
                  <a:tcPr marL="68580" marR="68580" marT="0" marB="0"/>
                </a:tc>
              </a:tr>
              <a:tr h="4430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700" dirty="0" smtClean="0">
                          <a:latin typeface="Arial" pitchFamily="34" charset="0"/>
                          <a:ea typeface="MS Minngs"/>
                          <a:cs typeface="Arial" pitchFamily="34" charset="0"/>
                        </a:rPr>
                        <a:t>Marts - april</a:t>
                      </a:r>
                    </a:p>
                    <a:p>
                      <a:pPr>
                        <a:spcAft>
                          <a:spcPts val="0"/>
                        </a:spcAft>
                      </a:pPr>
                      <a:endParaRPr lang="da-DK" sz="1700" dirty="0">
                        <a:latin typeface="Arial" pitchFamily="34" charset="0"/>
                        <a:ea typeface="MS Minngs"/>
                        <a:cs typeface="Arial" pitchFamily="34" charset="0"/>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700" dirty="0" smtClean="0">
                          <a:latin typeface="Arial" pitchFamily="34" charset="0"/>
                          <a:ea typeface="MS Minngs"/>
                          <a:cs typeface="Arial" pitchFamily="34" charset="0"/>
                        </a:rPr>
                        <a:t>Rammeaftalesekretariatet bearbejder data fra region og kommuner.</a:t>
                      </a:r>
                      <a:endParaRPr lang="da-DK" sz="1700" dirty="0">
                        <a:latin typeface="Arial" pitchFamily="34" charset="0"/>
                        <a:ea typeface="MS Minngs"/>
                        <a:cs typeface="Arial" pitchFamily="34" charset="0"/>
                      </a:endParaRPr>
                    </a:p>
                  </a:txBody>
                  <a:tcPr marL="68580" marR="68580" marT="0" marB="0"/>
                </a:tc>
              </a:tr>
              <a:tr h="59708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700" dirty="0" smtClean="0">
                          <a:latin typeface="Arial" pitchFamily="34" charset="0"/>
                          <a:ea typeface="MS Minngs"/>
                          <a:cs typeface="Arial" pitchFamily="34" charset="0"/>
                        </a:rPr>
                        <a:t>Marts</a:t>
                      </a:r>
                      <a:endParaRPr lang="da-DK" sz="1700" dirty="0">
                        <a:latin typeface="Arial" pitchFamily="34" charset="0"/>
                        <a:ea typeface="MS Minngs"/>
                        <a:cs typeface="Arial" pitchFamily="34" charset="0"/>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700" dirty="0" smtClean="0">
                          <a:latin typeface="Arial" pitchFamily="34" charset="0"/>
                          <a:ea typeface="MS Minngs"/>
                          <a:cs typeface="Arial" pitchFamily="34" charset="0"/>
                        </a:rPr>
                        <a:t>Socialstyrelsen afholder et dialogmøde med den administrative styregruppe, Rammeaftalesekretariatet og KKR- sekretariatet.</a:t>
                      </a:r>
                    </a:p>
                    <a:p>
                      <a:pPr>
                        <a:spcAft>
                          <a:spcPts val="0"/>
                        </a:spcAft>
                      </a:pPr>
                      <a:endParaRPr lang="da-DK" sz="1700" dirty="0">
                        <a:latin typeface="Arial" pitchFamily="34" charset="0"/>
                        <a:ea typeface="MS Minngs"/>
                        <a:cs typeface="Arial" pitchFamily="34" charset="0"/>
                      </a:endParaRPr>
                    </a:p>
                  </a:txBody>
                  <a:tcPr marL="68580" marR="68580" marT="0" marB="0"/>
                </a:tc>
              </a:tr>
              <a:tr h="382051">
                <a:tc>
                  <a:txBody>
                    <a:bodyPr/>
                    <a:lstStyle/>
                    <a:p>
                      <a:pPr>
                        <a:spcAft>
                          <a:spcPts val="0"/>
                        </a:spcAft>
                      </a:pPr>
                      <a:r>
                        <a:rPr lang="da-DK" sz="1700" dirty="0" smtClean="0">
                          <a:latin typeface="Arial" pitchFamily="34" charset="0"/>
                          <a:ea typeface="MS Minngs"/>
                          <a:cs typeface="Arial" pitchFamily="34" charset="0"/>
                        </a:rPr>
                        <a:t>April</a:t>
                      </a:r>
                      <a:endParaRPr lang="da-DK" sz="1700" dirty="0">
                        <a:latin typeface="Arial" pitchFamily="34" charset="0"/>
                        <a:ea typeface="MS Minngs"/>
                        <a:cs typeface="Arial" pitchFamily="34" charset="0"/>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700" dirty="0" smtClean="0">
                          <a:latin typeface="Arial" pitchFamily="34" charset="0"/>
                          <a:ea typeface="MS Minngs"/>
                          <a:cs typeface="Arial" pitchFamily="34" charset="0"/>
                        </a:rPr>
                        <a:t>Resultater behandles i ekspertpanel</a:t>
                      </a:r>
                      <a:r>
                        <a:rPr lang="da-DK" sz="1700" baseline="0" dirty="0" smtClean="0">
                          <a:latin typeface="Arial" pitchFamily="34" charset="0"/>
                          <a:ea typeface="MS Minngs"/>
                          <a:cs typeface="Arial" pitchFamily="34" charset="0"/>
                        </a:rPr>
                        <a:t> og faglige netværk.</a:t>
                      </a:r>
                      <a:endParaRPr lang="da-DK" sz="1700" dirty="0" smtClean="0">
                        <a:latin typeface="Arial" pitchFamily="34" charset="0"/>
                        <a:ea typeface="MS Minngs"/>
                        <a:cs typeface="Arial" pitchFamily="34" charset="0"/>
                      </a:endParaRPr>
                    </a:p>
                  </a:txBody>
                  <a:tcPr marL="68580" marR="68580" marT="0" marB="0"/>
                </a:tc>
              </a:tr>
              <a:tr h="535727">
                <a:tc>
                  <a:txBody>
                    <a:bodyPr/>
                    <a:lstStyle/>
                    <a:p>
                      <a:pPr>
                        <a:spcAft>
                          <a:spcPts val="0"/>
                        </a:spcAft>
                      </a:pPr>
                      <a:r>
                        <a:rPr lang="da-DK" sz="1700" dirty="0" smtClean="0">
                          <a:latin typeface="Arial" pitchFamily="34" charset="0"/>
                          <a:ea typeface="MS Minngs"/>
                          <a:cs typeface="Arial" pitchFamily="34" charset="0"/>
                        </a:rPr>
                        <a:t>Maj-juni</a:t>
                      </a:r>
                      <a:endParaRPr lang="da-DK" sz="1700" dirty="0">
                        <a:latin typeface="Arial" pitchFamily="34" charset="0"/>
                        <a:ea typeface="MS Minngs"/>
                        <a:cs typeface="Arial" pitchFamily="34" charset="0"/>
                      </a:endParaRPr>
                    </a:p>
                  </a:txBody>
                  <a:tcPr marL="68580" marR="68580" marT="0" marB="0"/>
                </a:tc>
                <a:tc>
                  <a:txBody>
                    <a:bodyPr/>
                    <a:lstStyle/>
                    <a:p>
                      <a:pPr>
                        <a:spcAft>
                          <a:spcPts val="0"/>
                        </a:spcAft>
                      </a:pPr>
                      <a:r>
                        <a:rPr lang="da-DK" sz="1700" dirty="0" smtClean="0">
                          <a:latin typeface="Arial" pitchFamily="34" charset="0"/>
                          <a:ea typeface="MS Minngs"/>
                          <a:cs typeface="Arial" pitchFamily="34" charset="0"/>
                        </a:rPr>
                        <a:t>Administrativ og politisk </a:t>
                      </a:r>
                      <a:r>
                        <a:rPr lang="da-DK" sz="1700" dirty="0">
                          <a:latin typeface="Arial" pitchFamily="34" charset="0"/>
                          <a:ea typeface="MS Minngs"/>
                          <a:cs typeface="Arial" pitchFamily="34" charset="0"/>
                        </a:rPr>
                        <a:t>behandling af styringsaftale og udviklingsstrategi (inkl. </a:t>
                      </a:r>
                      <a:r>
                        <a:rPr lang="da-DK" sz="1700" dirty="0" smtClean="0">
                          <a:latin typeface="Arial" pitchFamily="34" charset="0"/>
                          <a:ea typeface="MS Minngs"/>
                          <a:cs typeface="Arial" pitchFamily="34" charset="0"/>
                        </a:rPr>
                        <a:t>afrapportering </a:t>
                      </a:r>
                      <a:r>
                        <a:rPr lang="da-DK" sz="1700" dirty="0">
                          <a:latin typeface="Arial" pitchFamily="34" charset="0"/>
                          <a:ea typeface="MS Minngs"/>
                          <a:cs typeface="Arial" pitchFamily="34" charset="0"/>
                        </a:rPr>
                        <a:t>på </a:t>
                      </a:r>
                      <a:r>
                        <a:rPr lang="da-DK" sz="1700" dirty="0" smtClean="0">
                          <a:latin typeface="Arial" pitchFamily="34" charset="0"/>
                          <a:ea typeface="MS Minngs"/>
                          <a:cs typeface="Arial" pitchFamily="34" charset="0"/>
                        </a:rPr>
                        <a:t>central udmelding) i styregruppen, K17 og  KKR. </a:t>
                      </a:r>
                      <a:endParaRPr lang="da-DK" sz="1700" dirty="0">
                        <a:latin typeface="Arial" pitchFamily="34" charset="0"/>
                        <a:ea typeface="MS Minngs"/>
                        <a:cs typeface="Arial" pitchFamily="34" charset="0"/>
                      </a:endParaRPr>
                    </a:p>
                  </a:txBody>
                  <a:tcPr marL="68580" marR="68580" marT="0" marB="0"/>
                </a:tc>
              </a:tr>
              <a:tr h="535727">
                <a:tc>
                  <a:txBody>
                    <a:bodyPr/>
                    <a:lstStyle/>
                    <a:p>
                      <a:pPr>
                        <a:spcAft>
                          <a:spcPts val="0"/>
                        </a:spcAft>
                      </a:pPr>
                      <a:r>
                        <a:rPr lang="da-DK" sz="1700" dirty="0" smtClean="0">
                          <a:latin typeface="Arial" pitchFamily="34" charset="0"/>
                          <a:ea typeface="MS Minngs"/>
                          <a:cs typeface="Arial" pitchFamily="34" charset="0"/>
                        </a:rPr>
                        <a:t>August-oktober</a:t>
                      </a:r>
                      <a:endParaRPr lang="da-DK" sz="1700" dirty="0">
                        <a:latin typeface="Arial" pitchFamily="34" charset="0"/>
                        <a:ea typeface="MS Minngs"/>
                        <a:cs typeface="Arial" pitchFamily="34" charset="0"/>
                      </a:endParaRPr>
                    </a:p>
                  </a:txBody>
                  <a:tcPr marL="68580" marR="68580" marT="0" marB="0"/>
                </a:tc>
                <a:tc>
                  <a:txBody>
                    <a:bodyPr/>
                    <a:lstStyle/>
                    <a:p>
                      <a:pPr>
                        <a:spcAft>
                          <a:spcPts val="0"/>
                        </a:spcAft>
                      </a:pPr>
                      <a:r>
                        <a:rPr lang="da-DK" sz="1700" dirty="0">
                          <a:latin typeface="Arial" pitchFamily="34" charset="0"/>
                          <a:ea typeface="MS Minngs"/>
                          <a:cs typeface="Arial" pitchFamily="34" charset="0"/>
                        </a:rPr>
                        <a:t>Politisk behandling af styringsaftale og udviklingsstrategi (inkl. </a:t>
                      </a:r>
                      <a:r>
                        <a:rPr lang="da-DK" sz="1700" dirty="0" smtClean="0">
                          <a:latin typeface="Arial" pitchFamily="34" charset="0"/>
                          <a:ea typeface="MS Minngs"/>
                          <a:cs typeface="Arial" pitchFamily="34" charset="0"/>
                        </a:rPr>
                        <a:t>afrapportering </a:t>
                      </a:r>
                      <a:r>
                        <a:rPr lang="da-DK" sz="1700" dirty="0">
                          <a:latin typeface="Arial" pitchFamily="34" charset="0"/>
                          <a:ea typeface="MS Minngs"/>
                          <a:cs typeface="Arial" pitchFamily="34" charset="0"/>
                        </a:rPr>
                        <a:t>på </a:t>
                      </a:r>
                      <a:r>
                        <a:rPr lang="da-DK" sz="1700" dirty="0" smtClean="0">
                          <a:latin typeface="Arial" pitchFamily="34" charset="0"/>
                          <a:ea typeface="MS Minngs"/>
                          <a:cs typeface="Arial" pitchFamily="34" charset="0"/>
                        </a:rPr>
                        <a:t>central udmelding) </a:t>
                      </a:r>
                      <a:r>
                        <a:rPr lang="da-DK" sz="1700" dirty="0">
                          <a:latin typeface="Arial" pitchFamily="34" charset="0"/>
                          <a:ea typeface="MS Minngs"/>
                          <a:cs typeface="Arial" pitchFamily="34" charset="0"/>
                        </a:rPr>
                        <a:t>i kommuner og region.</a:t>
                      </a:r>
                    </a:p>
                  </a:txBody>
                  <a:tcPr marL="68580" marR="68580" marT="0" marB="0"/>
                </a:tc>
              </a:tr>
              <a:tr h="0">
                <a:tc>
                  <a:txBody>
                    <a:bodyPr/>
                    <a:lstStyle/>
                    <a:p>
                      <a:pPr>
                        <a:spcAft>
                          <a:spcPts val="0"/>
                        </a:spcAft>
                      </a:pPr>
                      <a:r>
                        <a:rPr lang="da-DK" sz="1700" dirty="0" smtClean="0">
                          <a:latin typeface="Arial" pitchFamily="34" charset="0"/>
                          <a:ea typeface="MS Minngs"/>
                          <a:cs typeface="Arial" pitchFamily="34" charset="0"/>
                        </a:rPr>
                        <a:t> 15/10-2016</a:t>
                      </a:r>
                      <a:endParaRPr lang="da-DK" sz="1700" dirty="0">
                        <a:latin typeface="Arial" pitchFamily="34" charset="0"/>
                        <a:ea typeface="MS Minngs"/>
                        <a:cs typeface="Arial" pitchFamily="34" charset="0"/>
                      </a:endParaRPr>
                    </a:p>
                  </a:txBody>
                  <a:tcPr marL="68580" marR="68580" marT="0" marB="0"/>
                </a:tc>
                <a:tc>
                  <a:txBody>
                    <a:bodyPr/>
                    <a:lstStyle/>
                    <a:p>
                      <a:pPr>
                        <a:spcAft>
                          <a:spcPts val="0"/>
                        </a:spcAft>
                      </a:pPr>
                      <a:r>
                        <a:rPr lang="da-DK" sz="1700" dirty="0" smtClean="0">
                          <a:latin typeface="Arial" pitchFamily="34" charset="0"/>
                          <a:ea typeface="MS Minngs"/>
                          <a:cs typeface="Arial" pitchFamily="34" charset="0"/>
                        </a:rPr>
                        <a:t>Rammeaftale</a:t>
                      </a:r>
                      <a:r>
                        <a:rPr lang="da-DK" sz="1700" baseline="0" dirty="0" smtClean="0">
                          <a:latin typeface="Arial" pitchFamily="34" charset="0"/>
                          <a:ea typeface="MS Minngs"/>
                          <a:cs typeface="Arial" pitchFamily="34" charset="0"/>
                        </a:rPr>
                        <a:t> 2017 </a:t>
                      </a:r>
                      <a:r>
                        <a:rPr lang="da-DK" sz="1700" baseline="0" dirty="0" err="1" smtClean="0">
                          <a:latin typeface="Arial" pitchFamily="34" charset="0"/>
                          <a:ea typeface="MS Minngs"/>
                          <a:cs typeface="Arial" pitchFamily="34" charset="0"/>
                        </a:rPr>
                        <a:t>incl</a:t>
                      </a:r>
                      <a:r>
                        <a:rPr lang="da-DK" sz="1700" baseline="0" dirty="0" smtClean="0">
                          <a:latin typeface="Arial" pitchFamily="34" charset="0"/>
                          <a:ea typeface="MS Minngs"/>
                          <a:cs typeface="Arial" pitchFamily="34" charset="0"/>
                        </a:rPr>
                        <a:t>. afrapportering på den centrale udmelding skal foreligge  og sendes til Socialstyrelsen umiddelbart efter den er fastlagt.</a:t>
                      </a:r>
                      <a:endParaRPr lang="da-DK" sz="1700" dirty="0">
                        <a:latin typeface="Arial" pitchFamily="34" charset="0"/>
                        <a:ea typeface="MS Minngs"/>
                        <a:cs typeface="Arial" pitchFamily="34"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sz="3200" dirty="0" smtClean="0"/>
              <a:t>Input til styregruppen</a:t>
            </a:r>
            <a:endParaRPr lang="da-DK" sz="3200" dirty="0"/>
          </a:p>
        </p:txBody>
      </p:sp>
      <p:sp>
        <p:nvSpPr>
          <p:cNvPr id="3" name="Undertitel 2"/>
          <p:cNvSpPr>
            <a:spLocks noGrp="1"/>
          </p:cNvSpPr>
          <p:nvPr>
            <p:ph type="subTitle" idx="1"/>
          </p:nvPr>
        </p:nvSpPr>
        <p:spPr>
          <a:xfrm>
            <a:off x="1371600" y="4010141"/>
            <a:ext cx="6400800" cy="2511846"/>
          </a:xfrm>
        </p:spPr>
        <p:txBody>
          <a:bodyPr>
            <a:normAutofit/>
          </a:bodyPr>
          <a:lstStyle/>
          <a:p>
            <a:r>
              <a:rPr lang="da-DK" sz="2400" dirty="0" smtClean="0"/>
              <a:t>National vinkel</a:t>
            </a:r>
          </a:p>
          <a:p>
            <a:r>
              <a:rPr lang="da-DK" sz="2400" dirty="0" smtClean="0"/>
              <a:t>Input til styregruppen</a:t>
            </a:r>
          </a:p>
          <a:p>
            <a:endParaRPr lang="da-DK"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864524"/>
          </a:xfrm>
        </p:spPr>
        <p:txBody>
          <a:bodyPr>
            <a:normAutofit/>
          </a:bodyPr>
          <a:lstStyle/>
          <a:p>
            <a:r>
              <a:rPr lang="da-DK" sz="3200" dirty="0" smtClean="0"/>
              <a:t>Koordinationsforum 19/4</a:t>
            </a:r>
            <a:endParaRPr lang="da-DK" sz="3200" dirty="0"/>
          </a:p>
        </p:txBody>
      </p:sp>
      <p:sp>
        <p:nvSpPr>
          <p:cNvPr id="3" name="Pladsholder til indhold 2"/>
          <p:cNvSpPr>
            <a:spLocks noGrp="1"/>
          </p:cNvSpPr>
          <p:nvPr>
            <p:ph idx="1"/>
          </p:nvPr>
        </p:nvSpPr>
        <p:spPr>
          <a:xfrm>
            <a:off x="457200" y="864524"/>
            <a:ext cx="8229600" cy="5769032"/>
          </a:xfrm>
        </p:spPr>
        <p:txBody>
          <a:bodyPr>
            <a:noAutofit/>
          </a:bodyPr>
          <a:lstStyle/>
          <a:p>
            <a:pPr>
              <a:buNone/>
            </a:pPr>
            <a:r>
              <a:rPr lang="da-DK" sz="2400" b="1" dirty="0" smtClean="0"/>
              <a:t>1. De sikrede institutioner – </a:t>
            </a:r>
            <a:r>
              <a:rPr lang="da-DK" sz="2400" b="1" dirty="0" err="1" smtClean="0"/>
              <a:t>benchmark-analyse</a:t>
            </a:r>
            <a:r>
              <a:rPr lang="da-DK" sz="2400" b="1" dirty="0" smtClean="0"/>
              <a:t> og fælles rammeaftaletekst 2017</a:t>
            </a:r>
          </a:p>
          <a:p>
            <a:endParaRPr lang="da-DK" sz="2400" b="1" dirty="0" smtClean="0"/>
          </a:p>
          <a:p>
            <a:pPr>
              <a:buNone/>
            </a:pPr>
            <a:r>
              <a:rPr lang="da-DK" sz="2400" b="1" dirty="0" smtClean="0"/>
              <a:t>2. Fremtidens rammeaftale</a:t>
            </a:r>
          </a:p>
          <a:p>
            <a:endParaRPr lang="da-DK" sz="2400" b="1" dirty="0" smtClean="0"/>
          </a:p>
          <a:p>
            <a:pPr>
              <a:buNone/>
            </a:pPr>
            <a:r>
              <a:rPr lang="da-DK" sz="2400" b="1" dirty="0" smtClean="0"/>
              <a:t>3. Status på arbejdet med de centrale udmeldinger, herunder dialogen med Socialstyrelsen</a:t>
            </a:r>
          </a:p>
          <a:p>
            <a:endParaRPr lang="da-DK" sz="2400" b="1" dirty="0" smtClean="0"/>
          </a:p>
          <a:p>
            <a:pPr>
              <a:buNone/>
            </a:pPr>
            <a:r>
              <a:rPr lang="da-DK" sz="2400" b="1" dirty="0" smtClean="0"/>
              <a:t>4. Fælles drøftelse med Socialstyrelsen</a:t>
            </a:r>
            <a:endParaRPr lang="da-DK" sz="2400" dirty="0" smtClean="0"/>
          </a:p>
          <a:p>
            <a:endParaRPr lang="da-DK" sz="1800" dirty="0" smtClean="0"/>
          </a:p>
          <a:p>
            <a:endParaRPr lang="da-DK" sz="1800" dirty="0" smtClean="0"/>
          </a:p>
          <a:p>
            <a:endParaRPr lang="da-DK" sz="1800" dirty="0" smtClean="0"/>
          </a:p>
          <a:p>
            <a:endParaRPr lang="da-DK" sz="18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dirty="0" smtClean="0"/>
              <a:t>Procedure ift. spørgeskemaer mv.</a:t>
            </a:r>
            <a:endParaRPr lang="da-DK" sz="2400" dirty="0"/>
          </a:p>
        </p:txBody>
      </p:sp>
      <p:sp>
        <p:nvSpPr>
          <p:cNvPr id="3" name="Pladsholder til indhold 2"/>
          <p:cNvSpPr>
            <a:spLocks noGrp="1"/>
          </p:cNvSpPr>
          <p:nvPr>
            <p:ph idx="1"/>
          </p:nvPr>
        </p:nvSpPr>
        <p:spPr>
          <a:xfrm>
            <a:off x="457200" y="1156771"/>
            <a:ext cx="8229600" cy="5453349"/>
          </a:xfrm>
        </p:spPr>
        <p:txBody>
          <a:bodyPr>
            <a:normAutofit fontScale="55000" lnSpcReduction="20000"/>
          </a:bodyPr>
          <a:lstStyle/>
          <a:p>
            <a:pPr>
              <a:buNone/>
            </a:pPr>
            <a:r>
              <a:rPr lang="da-DK" sz="4400" i="1" dirty="0" smtClean="0"/>
              <a:t>Procedure ved udsendelse af spørgeskemaer og andre henvendelser, der skal besvares af rammeaftalekontaktpersoner</a:t>
            </a:r>
          </a:p>
          <a:p>
            <a:pPr>
              <a:buNone/>
            </a:pPr>
            <a:endParaRPr lang="da-DK" sz="4400" dirty="0" smtClean="0"/>
          </a:p>
          <a:p>
            <a:pPr lvl="0"/>
            <a:r>
              <a:rPr lang="da-DK" sz="4400" dirty="0" smtClean="0"/>
              <a:t>Rammeaftalesekretariat Sjælland udsender materiale pr. mail til kontaktpersoner i kommunerne og regionen</a:t>
            </a:r>
          </a:p>
          <a:p>
            <a:pPr lvl="0"/>
            <a:endParaRPr lang="da-DK" sz="4400" dirty="0" smtClean="0"/>
          </a:p>
          <a:p>
            <a:pPr lvl="0"/>
            <a:r>
              <a:rPr lang="da-DK" sz="4400" dirty="0" smtClean="0"/>
              <a:t>Dagen efter tidsfristens udløb udsendes første rykker pr. mail til kontaktpersoner og der tages telefonisk kontakt </a:t>
            </a:r>
          </a:p>
          <a:p>
            <a:pPr lvl="0"/>
            <a:endParaRPr lang="da-DK" sz="4400" dirty="0" smtClean="0"/>
          </a:p>
          <a:p>
            <a:pPr lvl="0"/>
            <a:r>
              <a:rPr lang="da-DK" sz="4400" dirty="0" smtClean="0"/>
              <a:t>To uger efter tidsfristens udløb sendes pr. mail rykker til direktøren for området</a:t>
            </a:r>
          </a:p>
          <a:p>
            <a:pPr>
              <a:buNone/>
            </a:pPr>
            <a:r>
              <a:rPr lang="da-DK" dirty="0" smtClean="0"/>
              <a:t/>
            </a:r>
            <a:br>
              <a:rPr lang="da-DK" dirty="0" smtClean="0"/>
            </a:br>
            <a:endParaRPr lang="da-DK" dirty="0" smtClean="0"/>
          </a:p>
          <a:p>
            <a:endParaRPr lang="da-D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2796" y="3580598"/>
            <a:ext cx="8052594" cy="1558303"/>
          </a:xfrm>
        </p:spPr>
        <p:txBody>
          <a:bodyPr>
            <a:normAutofit/>
          </a:bodyPr>
          <a:lstStyle/>
          <a:p>
            <a:r>
              <a:rPr lang="da-DK" sz="2800" dirty="0" smtClean="0"/>
              <a:t>Økonomianalyser på det Specialiserede Socialområde</a:t>
            </a:r>
            <a:endParaRPr lang="da-DK" sz="2800" dirty="0"/>
          </a:p>
        </p:txBody>
      </p:sp>
      <p:sp>
        <p:nvSpPr>
          <p:cNvPr id="3" name="Undertitel 2"/>
          <p:cNvSpPr>
            <a:spLocks noGrp="1"/>
          </p:cNvSpPr>
          <p:nvPr>
            <p:ph type="subTitle" idx="1"/>
          </p:nvPr>
        </p:nvSpPr>
        <p:spPr>
          <a:xfrm>
            <a:off x="642796" y="5638800"/>
            <a:ext cx="7817204" cy="553616"/>
          </a:xfrm>
        </p:spPr>
        <p:txBody>
          <a:bodyPr>
            <a:noAutofit/>
          </a:bodyPr>
          <a:lstStyle/>
          <a:p>
            <a:r>
              <a:rPr lang="da-DK" sz="2400" dirty="0" smtClean="0"/>
              <a:t>v. Rammeaftale Sjælland</a:t>
            </a:r>
          </a:p>
          <a:p>
            <a:endParaRPr lang="da-DK"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38130"/>
            <a:ext cx="8229600" cy="429658"/>
          </a:xfrm>
        </p:spPr>
        <p:txBody>
          <a:bodyPr>
            <a:normAutofit fontScale="90000"/>
          </a:bodyPr>
          <a:lstStyle/>
          <a:p>
            <a:r>
              <a:rPr lang="da-DK" sz="2700" b="1" dirty="0" err="1" smtClean="0"/>
              <a:t>KORAs</a:t>
            </a:r>
            <a:r>
              <a:rPr lang="da-DK" sz="2700" b="1" dirty="0" smtClean="0"/>
              <a:t> oplæg til spørgsmål </a:t>
            </a:r>
            <a:r>
              <a:rPr lang="da-DK" dirty="0" smtClean="0"/>
              <a:t/>
            </a:r>
            <a:br>
              <a:rPr lang="da-DK" dirty="0" smtClean="0"/>
            </a:br>
            <a:endParaRPr lang="da-DK" dirty="0"/>
          </a:p>
        </p:txBody>
      </p:sp>
      <p:sp>
        <p:nvSpPr>
          <p:cNvPr id="3" name="Pladsholder til indhold 2"/>
          <p:cNvSpPr>
            <a:spLocks noGrp="1"/>
          </p:cNvSpPr>
          <p:nvPr>
            <p:ph idx="1"/>
          </p:nvPr>
        </p:nvSpPr>
        <p:spPr>
          <a:xfrm>
            <a:off x="457200" y="1167788"/>
            <a:ext cx="8229600" cy="4958375"/>
          </a:xfrm>
        </p:spPr>
        <p:txBody>
          <a:bodyPr>
            <a:normAutofit fontScale="70000" lnSpcReduction="20000"/>
          </a:bodyPr>
          <a:lstStyle/>
          <a:p>
            <a:pPr>
              <a:buNone/>
            </a:pPr>
            <a:r>
              <a:rPr lang="da-DK" b="1" dirty="0" smtClean="0"/>
              <a:t>Kritisk refleksion i hver enkelt kommune</a:t>
            </a:r>
          </a:p>
          <a:p>
            <a:pPr>
              <a:buNone/>
            </a:pPr>
            <a:endParaRPr lang="da-DK" dirty="0" smtClean="0"/>
          </a:p>
          <a:p>
            <a:pPr lvl="0"/>
            <a:r>
              <a:rPr lang="da-DK" dirty="0" smtClean="0"/>
              <a:t>Er udviklingen udtryk for bevidste prioriteringer eller resultat af udviklinger i RS17 kommunerne som kommunerne ikke har kunnet styre?</a:t>
            </a:r>
          </a:p>
          <a:p>
            <a:pPr lvl="0"/>
            <a:endParaRPr lang="da-DK" dirty="0" smtClean="0"/>
          </a:p>
          <a:p>
            <a:pPr lvl="0"/>
            <a:r>
              <a:rPr lang="da-DK" dirty="0" smtClean="0"/>
              <a:t>Skal der styres strategisk i KKR regi på visitationspraksis og serviceniveauer?</a:t>
            </a:r>
          </a:p>
          <a:p>
            <a:pPr lvl="0"/>
            <a:r>
              <a:rPr lang="da-DK" dirty="0" smtClean="0"/>
              <a:t> </a:t>
            </a:r>
          </a:p>
          <a:p>
            <a:pPr lvl="0"/>
            <a:r>
              <a:rPr lang="da-DK" dirty="0" smtClean="0"/>
              <a:t>Har RS17 kommunerne et passende niveau af gensidig koordination og erfaringsudveksling med myndighedsudøvelse?</a:t>
            </a:r>
          </a:p>
          <a:p>
            <a:pPr lvl="0"/>
            <a:endParaRPr lang="da-DK" dirty="0" smtClean="0"/>
          </a:p>
          <a:p>
            <a:pPr lvl="0"/>
            <a:r>
              <a:rPr lang="da-DK" dirty="0" smtClean="0"/>
              <a:t>Er der behov for dybere analyser af hvilke målgrupper der modtager hvilke indsatser til hvilken pris og kvalitet?</a:t>
            </a:r>
          </a:p>
          <a:p>
            <a:endParaRPr lang="da-DK"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2068"/>
            <a:ext cx="8229600" cy="45719"/>
          </a:xfrm>
        </p:spPr>
        <p:txBody>
          <a:bodyPr>
            <a:normAutofit fontScale="90000"/>
          </a:bodyPr>
          <a:lstStyle/>
          <a:p>
            <a:r>
              <a:rPr lang="da-DK" sz="3600" dirty="0" smtClean="0"/>
              <a:t>Resultater og anbefalinger</a:t>
            </a:r>
            <a:r>
              <a:rPr lang="da-DK" dirty="0" smtClean="0"/>
              <a:t/>
            </a:r>
            <a:br>
              <a:rPr lang="da-DK" dirty="0" smtClean="0"/>
            </a:br>
            <a:r>
              <a:rPr lang="da-DK" dirty="0" smtClean="0"/>
              <a:t/>
            </a:r>
            <a:br>
              <a:rPr lang="da-DK" dirty="0" smtClean="0"/>
            </a:br>
            <a:endParaRPr lang="da-DK" dirty="0"/>
          </a:p>
        </p:txBody>
      </p:sp>
      <p:sp>
        <p:nvSpPr>
          <p:cNvPr id="3" name="Pladsholder til indhold 2"/>
          <p:cNvSpPr>
            <a:spLocks noGrp="1"/>
          </p:cNvSpPr>
          <p:nvPr>
            <p:ph idx="1"/>
          </p:nvPr>
        </p:nvSpPr>
        <p:spPr>
          <a:xfrm>
            <a:off x="457200" y="1122068"/>
            <a:ext cx="8229600" cy="5576187"/>
          </a:xfrm>
        </p:spPr>
        <p:txBody>
          <a:bodyPr>
            <a:normAutofit fontScale="70000" lnSpcReduction="20000"/>
          </a:bodyPr>
          <a:lstStyle/>
          <a:p>
            <a:pPr>
              <a:buNone/>
            </a:pPr>
            <a:r>
              <a:rPr lang="da-DK" b="1" dirty="0" smtClean="0"/>
              <a:t>Vurdering af resultater:</a:t>
            </a:r>
            <a:r>
              <a:rPr lang="da-DK" dirty="0" smtClean="0"/>
              <a:t> </a:t>
            </a:r>
          </a:p>
          <a:p>
            <a:pPr lvl="0"/>
            <a:r>
              <a:rPr lang="da-DK" dirty="0" smtClean="0"/>
              <a:t>Analyserne stiller data, som kommunerne ikke tidligere har haft  til rådighed. </a:t>
            </a:r>
          </a:p>
          <a:p>
            <a:pPr lvl="0"/>
            <a:r>
              <a:rPr lang="da-DK" dirty="0" smtClean="0"/>
              <a:t>Data kan bruges af hver enkelt kommune og i </a:t>
            </a:r>
            <a:r>
              <a:rPr lang="da-DK" dirty="0" err="1" smtClean="0"/>
              <a:t>vidensdeling</a:t>
            </a:r>
            <a:r>
              <a:rPr lang="da-DK" dirty="0" smtClean="0"/>
              <a:t> på tværs til at </a:t>
            </a:r>
            <a:r>
              <a:rPr lang="da-DK" dirty="0" err="1" smtClean="0"/>
              <a:t>benchmarke</a:t>
            </a:r>
            <a:r>
              <a:rPr lang="da-DK" dirty="0" smtClean="0"/>
              <a:t> og skabe læring/bedste praksis.</a:t>
            </a:r>
          </a:p>
          <a:p>
            <a:pPr lvl="0"/>
            <a:r>
              <a:rPr lang="da-DK" dirty="0" smtClean="0"/>
              <a:t>Analyserne giver analyserne mulighed for at overvågning af udvikling over tid</a:t>
            </a:r>
          </a:p>
          <a:p>
            <a:pPr>
              <a:buNone/>
            </a:pPr>
            <a:r>
              <a:rPr lang="da-DK" dirty="0" smtClean="0"/>
              <a:t> </a:t>
            </a:r>
          </a:p>
          <a:p>
            <a:pPr>
              <a:buNone/>
            </a:pPr>
            <a:r>
              <a:rPr lang="da-DK" b="1" dirty="0" smtClean="0"/>
              <a:t>Anbefalinger:</a:t>
            </a:r>
          </a:p>
          <a:p>
            <a:pPr lvl="0"/>
            <a:r>
              <a:rPr lang="da-DK" dirty="0" smtClean="0"/>
              <a:t>En løbende, kritisk refleksion i hver kommune med afsæt i analyserne </a:t>
            </a:r>
          </a:p>
          <a:p>
            <a:pPr lvl="0"/>
            <a:r>
              <a:rPr lang="da-DK" dirty="0" smtClean="0"/>
              <a:t>Samarbejde om effektiviseringstiltag i en fortsat </a:t>
            </a:r>
            <a:r>
              <a:rPr lang="da-DK" dirty="0" err="1" smtClean="0"/>
              <a:t>analyse/vidensdelingsproces</a:t>
            </a:r>
            <a:r>
              <a:rPr lang="da-DK" dirty="0" smtClean="0"/>
              <a:t> </a:t>
            </a:r>
          </a:p>
          <a:p>
            <a:pPr lvl="0"/>
            <a:r>
              <a:rPr lang="da-DK" dirty="0" smtClean="0"/>
              <a:t>En nærmere analyse af takster pr.  målgruppe frem for på kommuneniveau </a:t>
            </a:r>
          </a:p>
          <a:p>
            <a:pPr lvl="0"/>
            <a:r>
              <a:rPr lang="da-DK" dirty="0" smtClean="0"/>
              <a:t>Markedsafprøvning/konkurrence som er et spor der allerede arbejdes med </a:t>
            </a:r>
          </a:p>
          <a:p>
            <a:endParaRPr lang="da-DK"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38130"/>
            <a:ext cx="8229600" cy="429658"/>
          </a:xfrm>
        </p:spPr>
        <p:txBody>
          <a:bodyPr>
            <a:normAutofit fontScale="90000"/>
          </a:bodyPr>
          <a:lstStyle/>
          <a:p>
            <a:r>
              <a:rPr lang="da-DK" sz="3100" dirty="0" smtClean="0"/>
              <a:t>Styringsværktøjer: 3 håndtag</a:t>
            </a:r>
            <a:r>
              <a:rPr lang="da-DK" dirty="0" smtClean="0"/>
              <a:t/>
            </a:r>
            <a:br>
              <a:rPr lang="da-DK" dirty="0" smtClean="0"/>
            </a:br>
            <a:endParaRPr lang="da-DK" dirty="0"/>
          </a:p>
        </p:txBody>
      </p:sp>
      <p:sp>
        <p:nvSpPr>
          <p:cNvPr id="3" name="Pladsholder til indhold 2"/>
          <p:cNvSpPr>
            <a:spLocks noGrp="1"/>
          </p:cNvSpPr>
          <p:nvPr>
            <p:ph idx="1"/>
          </p:nvPr>
        </p:nvSpPr>
        <p:spPr>
          <a:xfrm>
            <a:off x="457200" y="1167788"/>
            <a:ext cx="8229600" cy="4958375"/>
          </a:xfrm>
        </p:spPr>
        <p:txBody>
          <a:bodyPr>
            <a:normAutofit fontScale="62500" lnSpcReduction="20000"/>
          </a:bodyPr>
          <a:lstStyle/>
          <a:p>
            <a:pPr>
              <a:buNone/>
            </a:pPr>
            <a:r>
              <a:rPr lang="da-DK" b="1" dirty="0" smtClean="0"/>
              <a:t>Handlemuligheder hvis kommunerne har et højt niveau</a:t>
            </a:r>
            <a:r>
              <a:rPr lang="da-DK" dirty="0" smtClean="0"/>
              <a:t>:</a:t>
            </a:r>
          </a:p>
          <a:p>
            <a:endParaRPr lang="da-DK" dirty="0" smtClean="0"/>
          </a:p>
          <a:p>
            <a:pPr>
              <a:buNone/>
            </a:pPr>
            <a:r>
              <a:rPr lang="da-DK" dirty="0" smtClean="0"/>
              <a:t>(Høje) Gennemsnitsudgifter:</a:t>
            </a:r>
          </a:p>
          <a:p>
            <a:pPr lvl="0"/>
            <a:r>
              <a:rPr lang="da-DK" dirty="0" smtClean="0"/>
              <a:t>Takst /belægningsprocent</a:t>
            </a:r>
          </a:p>
          <a:p>
            <a:pPr lvl="0"/>
            <a:r>
              <a:rPr lang="da-DK" dirty="0" smtClean="0"/>
              <a:t>Visitationspraksis</a:t>
            </a:r>
          </a:p>
          <a:p>
            <a:pPr lvl="0"/>
            <a:r>
              <a:rPr lang="da-DK" dirty="0" smtClean="0"/>
              <a:t>Serviceniveau</a:t>
            </a:r>
          </a:p>
          <a:p>
            <a:r>
              <a:rPr lang="da-DK" dirty="0" smtClean="0"/>
              <a:t> </a:t>
            </a:r>
          </a:p>
          <a:p>
            <a:pPr>
              <a:buNone/>
            </a:pPr>
            <a:r>
              <a:rPr lang="da-DK" dirty="0" smtClean="0"/>
              <a:t>(Høj) Brugerandel:</a:t>
            </a:r>
          </a:p>
          <a:p>
            <a:pPr lvl="0"/>
            <a:r>
              <a:rPr lang="da-DK" dirty="0" smtClean="0"/>
              <a:t>Visitationspraksis</a:t>
            </a:r>
          </a:p>
          <a:p>
            <a:pPr lvl="0"/>
            <a:r>
              <a:rPr lang="da-DK" dirty="0" smtClean="0"/>
              <a:t>Forebyggelse</a:t>
            </a:r>
          </a:p>
          <a:p>
            <a:pPr>
              <a:buNone/>
            </a:pPr>
            <a:r>
              <a:rPr lang="da-DK" dirty="0" smtClean="0"/>
              <a:t> </a:t>
            </a:r>
          </a:p>
          <a:p>
            <a:pPr>
              <a:buNone/>
            </a:pPr>
            <a:r>
              <a:rPr lang="da-DK" dirty="0" smtClean="0"/>
              <a:t>(Høje) Enhedsudgifter:</a:t>
            </a:r>
          </a:p>
          <a:p>
            <a:pPr lvl="0"/>
            <a:r>
              <a:rPr lang="da-DK" dirty="0" smtClean="0"/>
              <a:t>Takst /belægningsprocent</a:t>
            </a:r>
          </a:p>
          <a:p>
            <a:pPr lvl="0"/>
            <a:r>
              <a:rPr lang="da-DK" dirty="0" smtClean="0"/>
              <a:t>Visitationspraksis</a:t>
            </a:r>
          </a:p>
          <a:p>
            <a:endParaRPr lang="da-D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38130"/>
            <a:ext cx="8229600" cy="429658"/>
          </a:xfrm>
        </p:spPr>
        <p:txBody>
          <a:bodyPr>
            <a:normAutofit fontScale="90000"/>
          </a:bodyPr>
          <a:lstStyle/>
          <a:p>
            <a:r>
              <a:rPr lang="da-DK" sz="3100" dirty="0" smtClean="0"/>
              <a:t>Vurdering af styringsværktøjer</a:t>
            </a:r>
            <a:r>
              <a:rPr lang="da-DK" dirty="0" smtClean="0"/>
              <a:t/>
            </a:r>
            <a:br>
              <a:rPr lang="da-DK" dirty="0" smtClean="0"/>
            </a:br>
            <a:endParaRPr lang="da-DK" dirty="0"/>
          </a:p>
        </p:txBody>
      </p:sp>
      <p:sp>
        <p:nvSpPr>
          <p:cNvPr id="3" name="Pladsholder til indhold 2"/>
          <p:cNvSpPr>
            <a:spLocks noGrp="1"/>
          </p:cNvSpPr>
          <p:nvPr>
            <p:ph idx="1"/>
          </p:nvPr>
        </p:nvSpPr>
        <p:spPr>
          <a:xfrm>
            <a:off x="457200" y="1167788"/>
            <a:ext cx="8229600" cy="4958375"/>
          </a:xfrm>
        </p:spPr>
        <p:txBody>
          <a:bodyPr>
            <a:normAutofit fontScale="70000" lnSpcReduction="20000"/>
          </a:bodyPr>
          <a:lstStyle/>
          <a:p>
            <a:pPr lvl="0"/>
            <a:r>
              <a:rPr lang="da-DK" dirty="0" smtClean="0"/>
              <a:t>Visitationspraksis og serviceniveau er op til en politisk beslutning </a:t>
            </a:r>
          </a:p>
          <a:p>
            <a:pPr lvl="0"/>
            <a:endParaRPr lang="da-DK" dirty="0" smtClean="0"/>
          </a:p>
          <a:p>
            <a:pPr lvl="0"/>
            <a:r>
              <a:rPr lang="da-DK" dirty="0" smtClean="0"/>
              <a:t>Det er muligt at bruge belægningsprocenten som styringsinstrument. </a:t>
            </a:r>
          </a:p>
          <a:p>
            <a:pPr lvl="0"/>
            <a:endParaRPr lang="da-DK" dirty="0" smtClean="0"/>
          </a:p>
          <a:p>
            <a:pPr lvl="0"/>
            <a:r>
              <a:rPr lang="da-DK" dirty="0" smtClean="0"/>
              <a:t>Selve takstanalysen peger ikke på takstinstrumentet – det er politisk. </a:t>
            </a:r>
          </a:p>
          <a:p>
            <a:pPr lvl="0"/>
            <a:endParaRPr lang="da-DK" dirty="0" smtClean="0"/>
          </a:p>
          <a:p>
            <a:pPr lvl="0"/>
            <a:r>
              <a:rPr lang="da-DK" dirty="0" smtClean="0"/>
              <a:t>Købermagten: I forbindelse med køb af pladser/ydelser, så er det muligt at stille krav</a:t>
            </a:r>
          </a:p>
          <a:p>
            <a:pPr lvl="0"/>
            <a:endParaRPr lang="da-DK" dirty="0" smtClean="0"/>
          </a:p>
          <a:p>
            <a:pPr lvl="0"/>
            <a:r>
              <a:rPr lang="da-DK" dirty="0" smtClean="0"/>
              <a:t>Udbud: Bruge konkurrencevilkår til at sikre den rigtige og mest effektive pris på et tilbud.</a:t>
            </a:r>
          </a:p>
          <a:p>
            <a:endParaRPr lang="da-D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3703" y="0"/>
            <a:ext cx="6821786" cy="832919"/>
          </a:xfrm>
        </p:spPr>
        <p:txBody>
          <a:bodyPr>
            <a:normAutofit fontScale="90000"/>
          </a:bodyPr>
          <a:lstStyle/>
          <a:p>
            <a:r>
              <a:rPr lang="da-DK" sz="3200" dirty="0" smtClean="0"/>
              <a:t>Oversigt over effektiviseringsværktøjer I</a:t>
            </a:r>
            <a:endParaRPr lang="da-DK" sz="3200" dirty="0"/>
          </a:p>
        </p:txBody>
      </p:sp>
      <p:sp>
        <p:nvSpPr>
          <p:cNvPr id="3" name="Pladsholder til indhold 2"/>
          <p:cNvSpPr>
            <a:spLocks noGrp="1"/>
          </p:cNvSpPr>
          <p:nvPr>
            <p:ph idx="1"/>
          </p:nvPr>
        </p:nvSpPr>
        <p:spPr>
          <a:xfrm>
            <a:off x="688063" y="1130531"/>
            <a:ext cx="7745240" cy="1522134"/>
          </a:xfrm>
        </p:spPr>
        <p:txBody>
          <a:bodyPr>
            <a:noAutofit/>
          </a:bodyPr>
          <a:lstStyle/>
          <a:p>
            <a:pPr>
              <a:buNone/>
            </a:pPr>
            <a:r>
              <a:rPr lang="da-DK" sz="2000" b="1" dirty="0" smtClean="0"/>
              <a:t>Fælles værktøjer/ initiativer:</a:t>
            </a:r>
          </a:p>
          <a:p>
            <a:pPr lvl="0"/>
            <a:r>
              <a:rPr lang="da-DK" sz="2000" dirty="0" smtClean="0"/>
              <a:t>Benchmarking - sammenligning af serviceniveau på tværs og ift. </a:t>
            </a:r>
            <a:r>
              <a:rPr lang="da-DK" sz="2000" dirty="0" err="1" smtClean="0"/>
              <a:t>landstal</a:t>
            </a:r>
            <a:endParaRPr lang="da-DK" sz="2000" dirty="0" smtClean="0"/>
          </a:p>
          <a:p>
            <a:pPr lvl="0"/>
            <a:r>
              <a:rPr lang="da-DK" sz="2000" dirty="0" smtClean="0"/>
              <a:t>Visitation - analyse i udviklingen af antal brugere og gennemsnitlig tyngde</a:t>
            </a:r>
          </a:p>
          <a:p>
            <a:pPr lvl="0"/>
            <a:r>
              <a:rPr lang="da-DK" sz="2000" dirty="0" smtClean="0"/>
              <a:t>Belægningsprocent – fælles fokus på belægningsprocenten og mulighed for at hæve den</a:t>
            </a:r>
          </a:p>
          <a:p>
            <a:pPr lvl="0"/>
            <a:r>
              <a:rPr lang="da-DK" sz="2000" dirty="0" smtClean="0"/>
              <a:t>Udbud  - markedsmodning  – effektivisering via almindeligt konkurrencepres og lavere priser</a:t>
            </a:r>
          </a:p>
          <a:p>
            <a:pPr lvl="0"/>
            <a:r>
              <a:rPr lang="da-DK" sz="2000" dirty="0" smtClean="0"/>
              <a:t>Takster – takstanbefaling – nulvækst  eller takstnedsættelse som bredt effektiviseringsinstrument </a:t>
            </a:r>
          </a:p>
          <a:p>
            <a:pPr lvl="0"/>
            <a:r>
              <a:rPr lang="da-DK" sz="2000" dirty="0" smtClean="0"/>
              <a:t>Regulering af administrativ overheadprocent</a:t>
            </a:r>
          </a:p>
          <a:p>
            <a:pPr lvl="0"/>
            <a:r>
              <a:rPr lang="da-DK" sz="2000" dirty="0" smtClean="0"/>
              <a:t>Abonnementsaftaler og objektiv finansiering</a:t>
            </a:r>
          </a:p>
          <a:p>
            <a:pPr lvl="0"/>
            <a:r>
              <a:rPr lang="da-DK" sz="2000" dirty="0" smtClean="0"/>
              <a:t>Fokus på særligt dyre enkeltsager/anbringelser på hhv. voksen- og børneområdet</a:t>
            </a:r>
          </a:p>
          <a:p>
            <a:r>
              <a:rPr lang="da-DK" sz="2000" dirty="0" smtClean="0"/>
              <a:t> </a:t>
            </a:r>
          </a:p>
          <a:p>
            <a:r>
              <a:rPr lang="da-DK" sz="2000" dirty="0" smtClean="0"/>
              <a:t> </a:t>
            </a:r>
          </a:p>
          <a:p>
            <a:r>
              <a:rPr lang="da-DK" sz="2000" dirty="0" smtClean="0"/>
              <a:t> </a:t>
            </a:r>
          </a:p>
          <a:p>
            <a:pPr>
              <a:spcBef>
                <a:spcPts val="1000"/>
              </a:spcBef>
            </a:pPr>
            <a:endParaRPr lang="da-DK" sz="2000" dirty="0" smtClean="0"/>
          </a:p>
          <a:p>
            <a:pPr>
              <a:spcBef>
                <a:spcPts val="1000"/>
              </a:spcBef>
            </a:pPr>
            <a:endParaRPr lang="da-DK" sz="2000" dirty="0" smtClean="0"/>
          </a:p>
          <a:p>
            <a:pPr>
              <a:buNone/>
            </a:pPr>
            <a:endParaRPr lang="da-DK" sz="4500" dirty="0" smtClean="0"/>
          </a:p>
        </p:txBody>
      </p:sp>
      <p:sp>
        <p:nvSpPr>
          <p:cNvPr id="4" name="Titel 1"/>
          <p:cNvSpPr txBox="1">
            <a:spLocks/>
          </p:cNvSpPr>
          <p:nvPr/>
        </p:nvSpPr>
        <p:spPr>
          <a:xfrm>
            <a:off x="344032" y="2236205"/>
            <a:ext cx="8446883" cy="832919"/>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da-DK" sz="3200" b="0" i="0" u="none" strike="noStrike" kern="1200" cap="none" spc="0" normalizeH="0" baseline="0" noProof="0" dirty="0">
              <a:ln>
                <a:noFill/>
              </a:ln>
              <a:solidFill>
                <a:srgbClr val="FFFFFF"/>
              </a:solidFill>
              <a:effectLst/>
              <a:uLnTx/>
              <a:uFillTx/>
              <a:latin typeface="Verdana"/>
              <a:ea typeface="+mj-ea"/>
              <a:cs typeface="Verdana"/>
            </a:endParaRPr>
          </a:p>
        </p:txBody>
      </p:sp>
      <p:sp>
        <p:nvSpPr>
          <p:cNvPr id="7" name="Pladsholder til indhold 2"/>
          <p:cNvSpPr txBox="1">
            <a:spLocks/>
          </p:cNvSpPr>
          <p:nvPr/>
        </p:nvSpPr>
        <p:spPr>
          <a:xfrm>
            <a:off x="688063" y="3014804"/>
            <a:ext cx="8102852" cy="3576119"/>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da-DK" sz="4500" b="0" i="0" u="none" strike="noStrike" kern="1200" cap="none" spc="0" normalizeH="0" baseline="0" noProof="0" dirty="0" smtClean="0">
              <a:ln>
                <a:noFill/>
              </a:ln>
              <a:solidFill>
                <a:srgbClr val="FFFFFF"/>
              </a:solidFill>
              <a:effectLst/>
              <a:uLnTx/>
              <a:uFillTx/>
              <a:latin typeface="Verdana"/>
              <a:ea typeface="+mn-ea"/>
              <a:cs typeface="Verdan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3703" y="0"/>
            <a:ext cx="6821786" cy="832919"/>
          </a:xfrm>
        </p:spPr>
        <p:txBody>
          <a:bodyPr>
            <a:normAutofit fontScale="90000"/>
          </a:bodyPr>
          <a:lstStyle/>
          <a:p>
            <a:r>
              <a:rPr lang="da-DK" sz="3200" dirty="0" smtClean="0"/>
              <a:t>Oversigt over effektiviseringsværktøjer II</a:t>
            </a:r>
            <a:endParaRPr lang="da-DK" sz="3200" dirty="0"/>
          </a:p>
        </p:txBody>
      </p:sp>
      <p:sp>
        <p:nvSpPr>
          <p:cNvPr id="3" name="Pladsholder til indhold 2"/>
          <p:cNvSpPr>
            <a:spLocks noGrp="1"/>
          </p:cNvSpPr>
          <p:nvPr>
            <p:ph idx="1"/>
          </p:nvPr>
        </p:nvSpPr>
        <p:spPr>
          <a:xfrm>
            <a:off x="688063" y="1130531"/>
            <a:ext cx="7745240" cy="1522134"/>
          </a:xfrm>
        </p:spPr>
        <p:txBody>
          <a:bodyPr>
            <a:noAutofit/>
          </a:bodyPr>
          <a:lstStyle/>
          <a:p>
            <a:r>
              <a:rPr lang="da-DK" sz="2000" b="1" dirty="0" smtClean="0"/>
              <a:t>Lokale værktøjer/ initiativer :</a:t>
            </a:r>
          </a:p>
          <a:p>
            <a:r>
              <a:rPr lang="da-DK" sz="2000" dirty="0" smtClean="0"/>
              <a:t> Dialog mellem myndighed og drift / mellem bestiller og udfører</a:t>
            </a:r>
          </a:p>
          <a:p>
            <a:pPr lvl="0"/>
            <a:r>
              <a:rPr lang="da-DK" sz="2000" dirty="0" smtClean="0"/>
              <a:t>Visitation – skarpere/mere præcis visitation ift. antal borgere, deres behov samt serviceniveau</a:t>
            </a:r>
          </a:p>
          <a:p>
            <a:pPr lvl="0"/>
            <a:r>
              <a:rPr lang="da-DK" sz="2000" dirty="0" smtClean="0"/>
              <a:t>Dialog med private udbydere internt i kommunen</a:t>
            </a:r>
          </a:p>
          <a:p>
            <a:pPr lvl="0"/>
            <a:r>
              <a:rPr lang="da-DK" sz="2000" dirty="0" smtClean="0"/>
              <a:t>Tidlig indsats - styring og planlægning i forbindelse med overgang fra barn til voksen</a:t>
            </a:r>
          </a:p>
          <a:p>
            <a:pPr lvl="0"/>
            <a:r>
              <a:rPr lang="da-DK" sz="2000" dirty="0" smtClean="0"/>
              <a:t>Bedre IT - </a:t>
            </a:r>
            <a:r>
              <a:rPr lang="da-DK" sz="2000" dirty="0" err="1" smtClean="0"/>
              <a:t>digitaliseringstrategi</a:t>
            </a:r>
            <a:endParaRPr lang="da-DK" sz="2000" dirty="0" smtClean="0"/>
          </a:p>
          <a:p>
            <a:pPr lvl="0"/>
            <a:r>
              <a:rPr lang="da-DK" sz="2000" dirty="0" smtClean="0"/>
              <a:t>Færre udgiftskrævende klagesager - </a:t>
            </a:r>
          </a:p>
          <a:p>
            <a:pPr lvl="0"/>
            <a:r>
              <a:rPr lang="da-DK" sz="2000" dirty="0" smtClean="0"/>
              <a:t>Fokus på effekt og evidens – opsamling af erfaringer ift. effekt som grundlag for visitation</a:t>
            </a:r>
          </a:p>
          <a:p>
            <a:pPr lvl="0"/>
            <a:r>
              <a:rPr lang="da-DK" sz="2000" dirty="0" smtClean="0"/>
              <a:t>Fokus på kapacitetstilpasning</a:t>
            </a:r>
          </a:p>
          <a:p>
            <a:pPr lvl="0"/>
            <a:r>
              <a:rPr lang="da-DK" sz="2000" dirty="0" smtClean="0"/>
              <a:t>Fokus på særligt dyre enkeltsager</a:t>
            </a:r>
          </a:p>
          <a:p>
            <a:pPr lvl="0"/>
            <a:r>
              <a:rPr lang="da-DK" sz="2000" dirty="0" smtClean="0"/>
              <a:t>Entydigt budgetansvar</a:t>
            </a:r>
          </a:p>
          <a:p>
            <a:endParaRPr lang="da-DK" sz="2000" dirty="0" smtClean="0"/>
          </a:p>
          <a:p>
            <a:pPr>
              <a:spcBef>
                <a:spcPts val="1000"/>
              </a:spcBef>
            </a:pPr>
            <a:endParaRPr lang="da-DK" sz="2000" dirty="0" smtClean="0"/>
          </a:p>
          <a:p>
            <a:pPr>
              <a:spcBef>
                <a:spcPts val="1000"/>
              </a:spcBef>
            </a:pPr>
            <a:endParaRPr lang="da-DK" sz="2000" dirty="0" smtClean="0"/>
          </a:p>
          <a:p>
            <a:pPr>
              <a:buNone/>
            </a:pPr>
            <a:endParaRPr lang="da-DK" sz="4500" dirty="0" smtClean="0"/>
          </a:p>
        </p:txBody>
      </p:sp>
      <p:sp>
        <p:nvSpPr>
          <p:cNvPr id="4" name="Titel 1"/>
          <p:cNvSpPr txBox="1">
            <a:spLocks/>
          </p:cNvSpPr>
          <p:nvPr/>
        </p:nvSpPr>
        <p:spPr>
          <a:xfrm>
            <a:off x="344032" y="2236205"/>
            <a:ext cx="8446883" cy="832919"/>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da-DK" sz="3200" b="0" i="0" u="none" strike="noStrike" kern="1200" cap="none" spc="0" normalizeH="0" baseline="0" noProof="0" dirty="0">
              <a:ln>
                <a:noFill/>
              </a:ln>
              <a:solidFill>
                <a:srgbClr val="FFFFFF"/>
              </a:solidFill>
              <a:effectLst/>
              <a:uLnTx/>
              <a:uFillTx/>
              <a:latin typeface="Verdana"/>
              <a:ea typeface="+mj-ea"/>
              <a:cs typeface="Verdana"/>
            </a:endParaRPr>
          </a:p>
        </p:txBody>
      </p:sp>
      <p:sp>
        <p:nvSpPr>
          <p:cNvPr id="7" name="Pladsholder til indhold 2"/>
          <p:cNvSpPr txBox="1">
            <a:spLocks/>
          </p:cNvSpPr>
          <p:nvPr/>
        </p:nvSpPr>
        <p:spPr>
          <a:xfrm>
            <a:off x="688063" y="3014804"/>
            <a:ext cx="8102852" cy="3576119"/>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da-DK" sz="4500" b="0" i="0" u="none" strike="noStrike" kern="1200" cap="none" spc="0" normalizeH="0" baseline="0" noProof="0" dirty="0" smtClean="0">
              <a:ln>
                <a:noFill/>
              </a:ln>
              <a:solidFill>
                <a:srgbClr val="FFFFFF"/>
              </a:solidFill>
              <a:effectLst/>
              <a:uLnTx/>
              <a:uFillTx/>
              <a:latin typeface="Verdana"/>
              <a:ea typeface="+mn-ea"/>
              <a:cs typeface="Verdan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S17_PPT_skabelon_1601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k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RS17_PPT_skabelon_160111</Template>
  <TotalTime>5089</TotalTime>
  <Words>1908</Words>
  <Application>Microsoft Office PowerPoint</Application>
  <PresentationFormat>Skærmshow (4:3)</PresentationFormat>
  <Paragraphs>327</Paragraphs>
  <Slides>23</Slides>
  <Notes>19</Notes>
  <HiddenSlides>0</HiddenSlides>
  <MMClips>0</MMClips>
  <ScaleCrop>false</ScaleCrop>
  <HeadingPairs>
    <vt:vector size="4" baseType="variant">
      <vt:variant>
        <vt:lpstr>Tema</vt:lpstr>
      </vt:variant>
      <vt:variant>
        <vt:i4>1</vt:i4>
      </vt:variant>
      <vt:variant>
        <vt:lpstr>Diastitler</vt:lpstr>
      </vt:variant>
      <vt:variant>
        <vt:i4>23</vt:i4>
      </vt:variant>
    </vt:vector>
  </HeadingPairs>
  <TitlesOfParts>
    <vt:vector size="24" baseType="lpstr">
      <vt:lpstr>RS17_PPT_skabelon_160111</vt:lpstr>
      <vt:lpstr>Direktørmøde om rammeaftalen </vt:lpstr>
      <vt:lpstr>Dagens program</vt:lpstr>
      <vt:lpstr>Økonomianalyser på det Specialiserede Socialområde</vt:lpstr>
      <vt:lpstr>KORAs oplæg til spørgsmål  </vt:lpstr>
      <vt:lpstr>Resultater og anbefalinger  </vt:lpstr>
      <vt:lpstr>Styringsværktøjer: 3 håndtag </vt:lpstr>
      <vt:lpstr>Vurdering af styringsværktøjer </vt:lpstr>
      <vt:lpstr>Oversigt over effektiviseringsværktøjer I</vt:lpstr>
      <vt:lpstr>Oversigt over effektiviseringsværktøjer II</vt:lpstr>
      <vt:lpstr>Analyser for den enkelte kommune  </vt:lpstr>
      <vt:lpstr>Indstilling til K17 I  </vt:lpstr>
      <vt:lpstr>Indstilling til K17 II  </vt:lpstr>
      <vt:lpstr>Rammeaftale 2017 </vt:lpstr>
      <vt:lpstr>Rammeaftale 2016/2017</vt:lpstr>
      <vt:lpstr>Socialstyrelsens centrale udmeldinger</vt:lpstr>
      <vt:lpstr> Socialstyrelsens centrale udmeldinger Borgere med svære spiseforstyrrelser</vt:lpstr>
      <vt:lpstr> Møde med Socialstyrelsen  14/3</vt:lpstr>
      <vt:lpstr>  Status på den centrale udmelding for borgere med svære spiseforstyrrelser</vt:lpstr>
      <vt:lpstr> Dialog om kommunikationsområdet – specielt taleområdet </vt:lpstr>
      <vt:lpstr>Tidsplan</vt:lpstr>
      <vt:lpstr>Input til styregruppen</vt:lpstr>
      <vt:lpstr>Koordinationsforum 19/4</vt:lpstr>
      <vt:lpstr>Procedure ift. spørgeskemaer mv.</vt:lpstr>
    </vt:vector>
  </TitlesOfParts>
  <Company>Næstved Kommune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RAMMEAFTALER 2014</dc:title>
  <dc:creator>IT-Centeret</dc:creator>
  <cp:lastModifiedBy>Povl Skov</cp:lastModifiedBy>
  <cp:revision>253</cp:revision>
  <dcterms:created xsi:type="dcterms:W3CDTF">2011-11-29T08:58:05Z</dcterms:created>
  <dcterms:modified xsi:type="dcterms:W3CDTF">2016-04-07T17:05:39Z</dcterms:modified>
</cp:coreProperties>
</file>