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4" r:id="rId2"/>
    <p:sldId id="368" r:id="rId3"/>
    <p:sldId id="375" r:id="rId4"/>
    <p:sldId id="384" r:id="rId5"/>
    <p:sldId id="385" r:id="rId6"/>
    <p:sldId id="386" r:id="rId7"/>
    <p:sldId id="387" r:id="rId8"/>
  </p:sldIdLst>
  <p:sldSz cx="9144000" cy="6858000" type="screen4x3"/>
  <p:notesSz cx="6797675" cy="9926638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AE18F"/>
    <a:srgbClr val="49F9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76" autoAdjust="0"/>
  </p:normalViewPr>
  <p:slideViewPr>
    <p:cSldViewPr snapToGrid="0" snapToObjects="1">
      <p:cViewPr varScale="1">
        <p:scale>
          <a:sx n="80" d="100"/>
          <a:sy n="80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8E149F-A687-4112-A3A5-904101793F6E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1F774F-3A43-4499-A5FE-2B2910B3DE0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20B15F-C461-4858-81E5-04D79EEECC31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E7F172-BCCB-427F-9B71-559C71F68D8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a-DK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75C9AB-3CC4-4F31-A19C-7271CF3B826C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da-DK" dirty="0" smtClean="0"/>
              <a:t>Formålet med undervisningsdagen er </a:t>
            </a:r>
            <a:r>
              <a:rPr lang="da-DK" dirty="0" err="1" smtClean="0"/>
              <a:t>vidensopbygning</a:t>
            </a:r>
            <a:r>
              <a:rPr lang="da-DK" dirty="0" smtClean="0"/>
              <a:t> for rådgivere, praktikere og ledere på området med mulighed for erfaringsudveksling, netværksdannelse og kompetenceudvikling </a:t>
            </a:r>
          </a:p>
          <a:p>
            <a:pPr>
              <a:defRPr/>
            </a:pPr>
            <a:r>
              <a:rPr lang="da-DK" b="1" dirty="0" smtClean="0"/>
              <a:t> </a:t>
            </a:r>
            <a:endParaRPr lang="da-DK" dirty="0" smtClean="0"/>
          </a:p>
          <a:p>
            <a:pPr>
              <a:defRPr/>
            </a:pPr>
            <a:r>
              <a:rPr lang="da-DK" dirty="0" smtClean="0"/>
              <a:t>Dette belyses og drøftes  i flere forskellige perspektiver også jf. programmet senere</a:t>
            </a:r>
          </a:p>
          <a:p>
            <a:pPr>
              <a:defRPr/>
            </a:pPr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675F01-6162-4E0D-ADC3-6106714060BA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a-DK" smtClean="0"/>
              <a:t>Baggrunden er at Socialstyrelsen i 2016 sat borgere med svære spiseforstyrrelser på den socialpolitiske dagsorden. </a:t>
            </a:r>
          </a:p>
          <a:p>
            <a:r>
              <a:rPr lang="da-DK" smtClean="0"/>
              <a:t>Der er fremsendt en central udmelding, der forpligter alle landets kommuner til at redegøre for, hvordan indsatsen over for borgere med svære spiseforstyrrelser udføres  (og kan forbedres.)   </a:t>
            </a:r>
          </a:p>
          <a:p>
            <a:r>
              <a:rPr lang="da-DK" smtClean="0"/>
              <a:t> </a:t>
            </a:r>
          </a:p>
          <a:p>
            <a:r>
              <a:rPr lang="da-DK" smtClean="0"/>
              <a:t>I Region Sjælland blev arbejdet med den centrale udmelding skudt i gang med udsendelse af spørgeskema i december 2015 og med Workshop på Rønnebæksholm d. 16. januar.  </a:t>
            </a:r>
          </a:p>
          <a:p>
            <a:endParaRPr lang="da-DK" smtClean="0"/>
          </a:p>
          <a:p>
            <a:r>
              <a:rPr lang="da-DK" smtClean="0"/>
              <a:t>På temadagen blev det drøftet, hvordan indsatsen over for borgere med svære spiseforstyrrelser kan styrkes i Region Sjælland og det blev besluttet at gennemføre en undervisningsdag.</a:t>
            </a:r>
          </a:p>
          <a:p>
            <a:endParaRPr lang="da-DK" smtClean="0"/>
          </a:p>
          <a:p>
            <a:r>
              <a:rPr lang="da-DK" smtClean="0"/>
              <a:t>De pågældende indsatser og tilbud bør være til stede på nationalt plan og for alle kommuner</a:t>
            </a:r>
          </a:p>
          <a:p>
            <a:endParaRPr lang="da-DK" smtClean="0"/>
          </a:p>
          <a:p>
            <a:endParaRPr lang="da-DK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580984-AC68-4A06-AB43-EC7F966B7931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a-DK" dirty="0" smtClean="0"/>
              <a:t>9.15 Socialstyrelsens Nationale retningslinjer for rehabilitering til borgere med svære spiseforstyrrelser v. Lisette Kaptain. </a:t>
            </a:r>
          </a:p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9.30 Målgruppen I – Spiseforstyrrelse i et medicinsk perspektiv - Oplæg ved Center for Spiseforstyrrelser</a:t>
            </a:r>
          </a:p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10.15 Målgruppen II – Spiseforstyrrelse i socialt rehabiliterende perspektiv - </a:t>
            </a:r>
            <a:r>
              <a:rPr lang="da-DK" dirty="0" err="1" smtClean="0"/>
              <a:t>Oplægv</a:t>
            </a:r>
            <a:r>
              <a:rPr lang="da-DK" dirty="0" smtClean="0"/>
              <a:t>/ Platangårdens Ungdomscenter </a:t>
            </a:r>
            <a:br>
              <a:rPr lang="da-DK" dirty="0" smtClean="0"/>
            </a:br>
            <a:endParaRPr lang="da-DK" dirty="0" smtClean="0"/>
          </a:p>
          <a:p>
            <a:pPr>
              <a:defRPr/>
            </a:pPr>
            <a:r>
              <a:rPr lang="da-DK" dirty="0" smtClean="0"/>
              <a:t>11.15Målgruppen III – Spiseforstyrrelse i et kommunalt perspektiv</a:t>
            </a:r>
          </a:p>
          <a:p>
            <a:pPr>
              <a:defRPr/>
            </a:pPr>
            <a:r>
              <a:rPr lang="da-DK" dirty="0" smtClean="0"/>
              <a:t>	A) Indsats i kommunale tilbud v/ Rikke </a:t>
            </a:r>
            <a:r>
              <a:rPr lang="da-DK" dirty="0" err="1" smtClean="0"/>
              <a:t>Linddahl</a:t>
            </a:r>
            <a:r>
              <a:rPr lang="da-DK" dirty="0" smtClean="0"/>
              <a:t> Hansen, Roskilde Kommune </a:t>
            </a:r>
            <a:br>
              <a:rPr lang="da-DK" dirty="0" smtClean="0"/>
            </a:br>
            <a:r>
              <a:rPr lang="da-DK" dirty="0" smtClean="0"/>
              <a:t>	B) Ambulant indsats i kommunerne v/ Birgitte Stegemeyer, Roskilde Kommune </a:t>
            </a:r>
            <a:br>
              <a:rPr lang="da-DK" dirty="0" smtClean="0"/>
            </a:br>
            <a:endParaRPr lang="da-DK" dirty="0" smtClean="0"/>
          </a:p>
          <a:p>
            <a:pPr>
              <a:defRPr/>
            </a:pPr>
            <a:r>
              <a:rPr lang="da-DK" dirty="0" smtClean="0"/>
              <a:t>12.30 Målgruppen IV – Spiseforstyrrelse i et bruger perspektiv</a:t>
            </a:r>
          </a:p>
          <a:p>
            <a:pPr>
              <a:buFontTx/>
              <a:buChar char="-"/>
              <a:defRPr/>
            </a:pPr>
            <a:r>
              <a:rPr lang="da-DK" dirty="0" smtClean="0"/>
              <a:t>Oplæg v/ patient og repræsentant fra Landsforeningen mod spiseforstyrrelser</a:t>
            </a:r>
          </a:p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13.15 	Plenumdiskussion </a:t>
            </a:r>
            <a:r>
              <a:rPr lang="da-DK" strike="sngStrike" dirty="0" smtClean="0"/>
              <a:t/>
            </a:r>
            <a:br>
              <a:rPr lang="da-DK" strike="sngStrike" dirty="0" smtClean="0"/>
            </a:br>
            <a:r>
              <a:rPr lang="da-DK" dirty="0" smtClean="0"/>
              <a:t>- Hvad nu – hvad er behovene i forhold til den videre proces?</a:t>
            </a:r>
          </a:p>
          <a:p>
            <a:pPr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46148B-44E7-4CAB-ADFC-4D4720A2F890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a-DK" dirty="0" smtClean="0"/>
              <a:t>På undervisningsdagen vil der blive arbejdet med følgende centrale spørgsmål: </a:t>
            </a:r>
          </a:p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Spørgsmålene vil med dagens indlæg blive belyst både i forskellige faglige perspektiver og i et brugeroplevet perspektiv. </a:t>
            </a:r>
          </a:p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Ved undervisningsdagen afslutning vil deltagerne få mulighed for at give deres bud på, hvordan fremadrettet tværkommunal erfaringsudveksling kan tilrettelægges. </a:t>
            </a:r>
          </a:p>
          <a:p>
            <a:pPr>
              <a:defRPr/>
            </a:pPr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C2E7AA-5C3D-4C85-A08A-653E36D48DC2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8" descr="cirkl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01888" y="1298575"/>
            <a:ext cx="438785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7600" y="3398432"/>
            <a:ext cx="7772400" cy="1558303"/>
          </a:xfrm>
        </p:spPr>
        <p:txBody>
          <a:bodyPr anchor="t">
            <a:noAutofit/>
          </a:bodyPr>
          <a:lstStyle>
            <a:lvl1pPr>
              <a:defRPr sz="4800" cap="all" spc="-200">
                <a:latin typeface="Verdana"/>
                <a:cs typeface="Verdana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295484"/>
            <a:ext cx="6400800" cy="1243204"/>
          </a:xfrm>
        </p:spPr>
        <p:txBody>
          <a:bodyPr>
            <a:normAutofit/>
          </a:bodyPr>
          <a:lstStyle>
            <a:lvl1pPr marL="0" indent="0" algn="ctr">
              <a:buNone/>
              <a:defRPr sz="3000" spc="-20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B4D6-DEB7-4BE2-A3EC-86C386B2704D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5759-1F29-4572-8A01-A5CF20C02E51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8DE4-E2A5-4EE3-A6BE-EBBBFE880EFF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2B7E-048D-4321-90FB-2A2B6C426EBA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BD654-CFAC-4796-9C0C-75AA9E9DB0A8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76F73-CDDD-47CE-991B-CD5C953D732F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BE886-5A5F-44D3-BDA0-359F33DE4681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C7D0-2CBD-4253-A68D-AF8C9ECA4CF4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3341-5DDD-41BE-B671-16F5546313A2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7CB4-B7BC-42D8-B2B2-70AE8AE99E12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10C5E-9843-4454-A0A6-4EBB80CBFAF7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94F69-5AD2-4496-9037-A3EA2A2382FA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BDBB8-2054-43C7-B640-369F45E847BD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B6C15-1D72-44E6-AD80-A341E5A368BF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2CDBB-BEF3-4BE7-81C5-B99C1E9F39F2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E3FD-60C0-4639-B4F6-46ACE1176784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2A03-17E9-4370-92AC-8A46804D2879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58699-F080-47E0-B148-BDD57F73DF73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305B-7F6E-4581-9EBB-91C3C201284E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7856-CC02-4FBE-A7A7-F08D7E9A1654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9484-2C36-46BE-8EE6-D82876847EBB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A0B1-A1E3-42F8-95E9-A0BABA104B75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lede 6" descr="Baggrund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for at redigere i masteren</a:t>
            </a:r>
            <a:endParaRPr lang="da-DK" smtClean="0"/>
          </a:p>
        </p:txBody>
      </p:sp>
      <p:sp>
        <p:nvSpPr>
          <p:cNvPr id="1028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for at redigere teksttypografierne i masteren</a:t>
            </a:r>
          </a:p>
          <a:p>
            <a:pPr lvl="1"/>
            <a:r>
              <a:rPr lang="en-US" smtClean="0"/>
              <a:t>Andet niveau</a:t>
            </a:r>
          </a:p>
          <a:p>
            <a:pPr lvl="2"/>
            <a:r>
              <a:rPr lang="en-US" smtClean="0"/>
              <a:t>Tredje niveau</a:t>
            </a:r>
          </a:p>
          <a:p>
            <a:pPr lvl="3"/>
            <a:r>
              <a:rPr lang="en-US" smtClean="0"/>
              <a:t>Fjerde niveau</a:t>
            </a:r>
          </a:p>
          <a:p>
            <a:pPr lvl="4"/>
            <a:r>
              <a:rPr lang="en-US" smtClean="0"/>
              <a:t>Femte niveau</a:t>
            </a:r>
            <a:endParaRPr lang="da-DK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+mn-cs"/>
              </a:defRPr>
            </a:lvl1pPr>
          </a:lstStyle>
          <a:p>
            <a:pPr>
              <a:defRPr/>
            </a:pPr>
            <a:fld id="{EFCBABD1-5B0B-480A-9563-CC3FA3ABE9A5}" type="datetimeFigureOut">
              <a:rPr lang="da-DK"/>
              <a:pPr>
                <a:defRPr/>
              </a:pPr>
              <a:t>15-04-2016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+mn-cs"/>
              </a:defRPr>
            </a:lvl1pPr>
          </a:lstStyle>
          <a:p>
            <a:pPr>
              <a:defRPr/>
            </a:pPr>
            <a:fld id="{47469D84-51CE-4D8C-97DC-9565A4B5358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1032" name="Billede 7" descr="logo_2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985000" y="265113"/>
            <a:ext cx="192563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FFFFF"/>
          </a:solidFill>
          <a:latin typeface="Verdana"/>
          <a:ea typeface="Verdana" pitchFamily="34" charset="0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FFFFF"/>
          </a:solidFill>
          <a:latin typeface="Verdana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FFFFF"/>
          </a:solidFill>
          <a:latin typeface="Verdana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FFFFF"/>
          </a:solidFill>
          <a:latin typeface="Verdana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Verdana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FFFFF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61938" y="3673475"/>
            <a:ext cx="8482012" cy="22479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da-DK" sz="2400" dirty="0" smtClean="0"/>
              <a:t>Undervisningsdag om  borgere med svære spiseforstyrrelser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2400" dirty="0" smtClean="0"/>
              <a:t>Formål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2400" dirty="0" smtClean="0"/>
              <a:t>Baggrund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2400" dirty="0" smtClean="0"/>
              <a:t>Program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2400" dirty="0" smtClean="0"/>
              <a:t> </a:t>
            </a:r>
          </a:p>
          <a:p>
            <a:pPr>
              <a:buFont typeface="Arial" pitchFamily="34" charset="0"/>
              <a:buNone/>
              <a:defRPr/>
            </a:pPr>
            <a:endParaRPr lang="da-DK" sz="2400" dirty="0" smtClean="0"/>
          </a:p>
          <a:p>
            <a:pPr>
              <a:buFont typeface="Arial" pitchFamily="34" charset="0"/>
              <a:buNone/>
              <a:defRPr/>
            </a:pP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padgående pil 20"/>
          <p:cNvSpPr/>
          <p:nvPr/>
        </p:nvSpPr>
        <p:spPr>
          <a:xfrm>
            <a:off x="6194425" y="1860550"/>
            <a:ext cx="2844800" cy="4727575"/>
          </a:xfrm>
          <a:prstGeom prst="upArrow">
            <a:avLst>
              <a:gd name="adj1" fmla="val 76347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33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  <a:cs typeface="Verdana" pitchFamily="34" charset="0"/>
              </a:rPr>
              <a:t>Formål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0175" y="1225550"/>
            <a:ext cx="6064250" cy="54229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dirty="0" smtClean="0"/>
              <a:t>Undervisningsdag om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dirty="0" smtClean="0"/>
              <a:t>svære spiseforstyrrelser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dirty="0" err="1" smtClean="0"/>
              <a:t>Videns-opbygning</a:t>
            </a:r>
            <a:r>
              <a:rPr lang="da-DK" dirty="0" smtClean="0"/>
              <a:t> for rådgivere, praktikere og ledere</a:t>
            </a:r>
            <a:br>
              <a:rPr lang="da-DK" dirty="0" smtClean="0"/>
            </a:b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Erfaringsudveksling</a:t>
            </a:r>
            <a:br>
              <a:rPr lang="da-DK" dirty="0" smtClean="0"/>
            </a:b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Netværksdannelse</a:t>
            </a:r>
            <a:br>
              <a:rPr lang="da-DK" dirty="0" smtClean="0"/>
            </a:b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Kompetenceudvikling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/>
          </a:p>
        </p:txBody>
      </p:sp>
      <p:grpSp>
        <p:nvGrpSpPr>
          <p:cNvPr id="14341" name="Gruppe 5"/>
          <p:cNvGrpSpPr>
            <a:grpSpLocks/>
          </p:cNvGrpSpPr>
          <p:nvPr/>
        </p:nvGrpSpPr>
        <p:grpSpPr bwMode="auto">
          <a:xfrm>
            <a:off x="6299200" y="3438525"/>
            <a:ext cx="2641600" cy="577850"/>
            <a:chOff x="2743199" y="406796"/>
            <a:chExt cx="2641600" cy="577849"/>
          </a:xfrm>
        </p:grpSpPr>
        <p:sp>
          <p:nvSpPr>
            <p:cNvPr id="19" name="Afrundet rektangel 18"/>
            <p:cNvSpPr/>
            <p:nvPr/>
          </p:nvSpPr>
          <p:spPr>
            <a:xfrm>
              <a:off x="2743199" y="406796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Afrundet rektangel 5"/>
            <p:cNvSpPr/>
            <p:nvPr/>
          </p:nvSpPr>
          <p:spPr>
            <a:xfrm>
              <a:off x="2771774" y="435371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dirty="0"/>
                <a:t>Brugerperspektiv</a:t>
              </a:r>
              <a:endParaRPr lang="da-DK" dirty="0"/>
            </a:p>
          </p:txBody>
        </p:sp>
      </p:grpSp>
      <p:grpSp>
        <p:nvGrpSpPr>
          <p:cNvPr id="14342" name="Gruppe 6"/>
          <p:cNvGrpSpPr>
            <a:grpSpLocks/>
          </p:cNvGrpSpPr>
          <p:nvPr/>
        </p:nvGrpSpPr>
        <p:grpSpPr bwMode="auto">
          <a:xfrm>
            <a:off x="6299200" y="4087813"/>
            <a:ext cx="2641600" cy="577850"/>
            <a:chOff x="2743199" y="1056878"/>
            <a:chExt cx="2641600" cy="577849"/>
          </a:xfrm>
        </p:grpSpPr>
        <p:sp>
          <p:nvSpPr>
            <p:cNvPr id="17" name="Afrundet rektangel 16"/>
            <p:cNvSpPr/>
            <p:nvPr/>
          </p:nvSpPr>
          <p:spPr>
            <a:xfrm>
              <a:off x="2743199" y="1056878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Afrundet rektangel 7"/>
            <p:cNvSpPr/>
            <p:nvPr/>
          </p:nvSpPr>
          <p:spPr>
            <a:xfrm>
              <a:off x="2771774" y="1085453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dirty="0"/>
                <a:t>Kommunalt perspektiv</a:t>
              </a:r>
              <a:endParaRPr lang="da-DK" dirty="0"/>
            </a:p>
          </p:txBody>
        </p:sp>
      </p:grpSp>
      <p:grpSp>
        <p:nvGrpSpPr>
          <p:cNvPr id="14343" name="Gruppe 7"/>
          <p:cNvGrpSpPr>
            <a:grpSpLocks/>
          </p:cNvGrpSpPr>
          <p:nvPr/>
        </p:nvGrpSpPr>
        <p:grpSpPr bwMode="auto">
          <a:xfrm>
            <a:off x="6299200" y="4738688"/>
            <a:ext cx="2641600" cy="577850"/>
            <a:chOff x="2743199" y="1706959"/>
            <a:chExt cx="2641600" cy="577849"/>
          </a:xfrm>
        </p:grpSpPr>
        <p:sp>
          <p:nvSpPr>
            <p:cNvPr id="15" name="Afrundet rektangel 14"/>
            <p:cNvSpPr/>
            <p:nvPr/>
          </p:nvSpPr>
          <p:spPr>
            <a:xfrm>
              <a:off x="2743199" y="1706959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Afrundet rektangel 9"/>
            <p:cNvSpPr/>
            <p:nvPr/>
          </p:nvSpPr>
          <p:spPr>
            <a:xfrm>
              <a:off x="2771774" y="1735534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1600" dirty="0"/>
                <a:t>Socialt rehabiliterende perspektiv</a:t>
              </a:r>
              <a:endParaRPr lang="da-DK" sz="1600" dirty="0"/>
            </a:p>
          </p:txBody>
        </p:sp>
      </p:grpSp>
      <p:grpSp>
        <p:nvGrpSpPr>
          <p:cNvPr id="14344" name="Gruppe 8"/>
          <p:cNvGrpSpPr>
            <a:grpSpLocks/>
          </p:cNvGrpSpPr>
          <p:nvPr/>
        </p:nvGrpSpPr>
        <p:grpSpPr bwMode="auto">
          <a:xfrm>
            <a:off x="6299200" y="5387975"/>
            <a:ext cx="2641600" cy="577850"/>
            <a:chOff x="2743199" y="2357040"/>
            <a:chExt cx="2641600" cy="577849"/>
          </a:xfrm>
        </p:grpSpPr>
        <p:sp>
          <p:nvSpPr>
            <p:cNvPr id="13" name="Afrundet rektangel 12"/>
            <p:cNvSpPr/>
            <p:nvPr/>
          </p:nvSpPr>
          <p:spPr>
            <a:xfrm>
              <a:off x="2743199" y="2357040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Afrundet rektangel 11"/>
            <p:cNvSpPr/>
            <p:nvPr/>
          </p:nvSpPr>
          <p:spPr>
            <a:xfrm>
              <a:off x="2771774" y="2385615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dirty="0"/>
                <a:t>Medicinsk perspek</a:t>
              </a:r>
              <a:r>
                <a:rPr lang="da-DK" sz="1600" dirty="0"/>
                <a:t>tiv</a:t>
              </a:r>
              <a:endParaRPr lang="da-DK" sz="1600" dirty="0"/>
            </a:p>
          </p:txBody>
        </p:sp>
      </p:grpSp>
      <p:grpSp>
        <p:nvGrpSpPr>
          <p:cNvPr id="14345" name="Gruppe 9"/>
          <p:cNvGrpSpPr>
            <a:grpSpLocks/>
          </p:cNvGrpSpPr>
          <p:nvPr/>
        </p:nvGrpSpPr>
        <p:grpSpPr bwMode="auto">
          <a:xfrm>
            <a:off x="6299200" y="6038850"/>
            <a:ext cx="2641600" cy="577850"/>
            <a:chOff x="2743199" y="3007121"/>
            <a:chExt cx="2641600" cy="577849"/>
          </a:xfrm>
        </p:grpSpPr>
        <p:sp>
          <p:nvSpPr>
            <p:cNvPr id="11" name="Afrundet rektangel 10"/>
            <p:cNvSpPr/>
            <p:nvPr/>
          </p:nvSpPr>
          <p:spPr>
            <a:xfrm>
              <a:off x="2743199" y="3007121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Afrundet rektangel 13"/>
            <p:cNvSpPr/>
            <p:nvPr/>
          </p:nvSpPr>
          <p:spPr>
            <a:xfrm>
              <a:off x="2771774" y="3035696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dirty="0"/>
                <a:t>Nationalt perspektiv</a:t>
              </a:r>
              <a:endParaRPr lang="da-DK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padgående pil 20"/>
          <p:cNvSpPr/>
          <p:nvPr/>
        </p:nvSpPr>
        <p:spPr>
          <a:xfrm>
            <a:off x="6194425" y="1860550"/>
            <a:ext cx="2844800" cy="4727575"/>
          </a:xfrm>
          <a:prstGeom prst="upArrow">
            <a:avLst>
              <a:gd name="adj1" fmla="val 76347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363" name="Titel 1"/>
          <p:cNvSpPr>
            <a:spLocks noGrp="1"/>
          </p:cNvSpPr>
          <p:nvPr>
            <p:ph type="title"/>
          </p:nvPr>
        </p:nvSpPr>
        <p:spPr>
          <a:xfrm>
            <a:off x="457200" y="-352425"/>
            <a:ext cx="8229600" cy="1608138"/>
          </a:xfrm>
        </p:spPr>
        <p:txBody>
          <a:bodyPr/>
          <a:lstStyle/>
          <a:p>
            <a:pPr eaLnBrk="1" hangingPunct="1"/>
            <a:r>
              <a:rPr lang="da-DK" sz="3200" smtClean="0">
                <a:latin typeface="Verdana" pitchFamily="34" charset="0"/>
                <a:cs typeface="Verdana" pitchFamily="34" charset="0"/>
              </a:rPr>
              <a:t>Baggrund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0175" y="723900"/>
            <a:ext cx="6064250" cy="61341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b="1" dirty="0" smtClean="0"/>
              <a:t>Socialstyrelsens centrale udmelding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b="1" dirty="0" smtClean="0"/>
              <a:t> </a:t>
            </a:r>
            <a:r>
              <a:rPr lang="da-DK" b="1" i="1" dirty="0" smtClean="0"/>
              <a:t>”Borgere med svære spiseforstyrrelser”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dirty="0" smtClean="0"/>
              <a:t>Målgruppen for den centrale udmelding er </a:t>
            </a:r>
            <a:r>
              <a:rPr lang="da-DK" i="1" dirty="0" smtClean="0"/>
              <a:t>børn, unge, voksne med en svær spiseforstyrrelse </a:t>
            </a:r>
            <a:r>
              <a:rPr lang="da-DK" dirty="0" smtClean="0"/>
              <a:t>der har behov for en højt specialiseret rehabiliteringsindsats på grund af svære psykiske og fysiske funktionsnedsættelser</a:t>
            </a:r>
            <a:endParaRPr lang="da-DK" b="1" dirty="0" smtClean="0"/>
          </a:p>
          <a:p>
            <a:pPr>
              <a:buFont typeface="Arial" pitchFamily="34" charset="0"/>
              <a:buChar char="•"/>
              <a:defRPr/>
            </a:pPr>
            <a:endParaRPr lang="da-DK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da-DK" dirty="0" smtClean="0"/>
              <a:t>Formålet med udmeldingen er at sikre den nødvendige koordination og planlægning af de højt specialiserede rehabiliteringsindsatser og -tilbud på tværs af kommuner og regioner</a:t>
            </a:r>
          </a:p>
          <a:p>
            <a:pPr>
              <a:buFont typeface="Arial" pitchFamily="34" charset="0"/>
              <a:buChar char="•"/>
              <a:defRPr/>
            </a:pPr>
            <a:endParaRPr lang="da-DK" dirty="0" smtClean="0"/>
          </a:p>
          <a:p>
            <a:pPr>
              <a:buFont typeface="Arial" pitchFamily="34" charset="0"/>
              <a:buNone/>
              <a:defRPr/>
            </a:pPr>
            <a:r>
              <a:rPr lang="da-DK" dirty="0" smtClean="0"/>
              <a:t>Temaer i den centrale udmelding: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dirty="0" smtClean="0"/>
              <a:t>1.Målgruppen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dirty="0" smtClean="0"/>
              <a:t>2. Højt specialiserede rehabiliteringsindsatser og –tilbud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dirty="0" smtClean="0"/>
              <a:t>3. Udfordringer i forhold til at sikre det fornødne udbud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dirty="0" smtClean="0"/>
              <a:t>4. Kommunernes fremadrettede tilrettelæggelse og koordination </a:t>
            </a:r>
          </a:p>
          <a:p>
            <a:pPr>
              <a:buFont typeface="Arial" pitchFamily="34" charset="0"/>
              <a:buChar char="•"/>
              <a:defRPr/>
            </a:pPr>
            <a:endParaRPr lang="da-DK" dirty="0" smtClean="0"/>
          </a:p>
          <a:p>
            <a:pPr>
              <a:buFont typeface="Arial" pitchFamily="34" charset="0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/>
          </a:p>
        </p:txBody>
      </p:sp>
      <p:grpSp>
        <p:nvGrpSpPr>
          <p:cNvPr id="15365" name="Gruppe 5"/>
          <p:cNvGrpSpPr>
            <a:grpSpLocks/>
          </p:cNvGrpSpPr>
          <p:nvPr/>
        </p:nvGrpSpPr>
        <p:grpSpPr bwMode="auto">
          <a:xfrm>
            <a:off x="6299200" y="3438525"/>
            <a:ext cx="2641600" cy="577850"/>
            <a:chOff x="2743199" y="406796"/>
            <a:chExt cx="2641600" cy="577849"/>
          </a:xfrm>
        </p:grpSpPr>
        <p:sp>
          <p:nvSpPr>
            <p:cNvPr id="19" name="Afrundet rektangel 18"/>
            <p:cNvSpPr/>
            <p:nvPr/>
          </p:nvSpPr>
          <p:spPr>
            <a:xfrm>
              <a:off x="2743199" y="406796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Afrundet rektangel 5"/>
            <p:cNvSpPr/>
            <p:nvPr/>
          </p:nvSpPr>
          <p:spPr>
            <a:xfrm>
              <a:off x="2771774" y="435371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1600" dirty="0"/>
                <a:t>Afrapportering til Socialstyrelsen den 15. oktober 2016</a:t>
              </a:r>
            </a:p>
          </p:txBody>
        </p:sp>
      </p:grpSp>
      <p:grpSp>
        <p:nvGrpSpPr>
          <p:cNvPr id="15366" name="Gruppe 6"/>
          <p:cNvGrpSpPr>
            <a:grpSpLocks/>
          </p:cNvGrpSpPr>
          <p:nvPr/>
        </p:nvGrpSpPr>
        <p:grpSpPr bwMode="auto">
          <a:xfrm>
            <a:off x="6299200" y="4087813"/>
            <a:ext cx="2641600" cy="577850"/>
            <a:chOff x="2743199" y="1056878"/>
            <a:chExt cx="2641600" cy="577849"/>
          </a:xfrm>
        </p:grpSpPr>
        <p:sp>
          <p:nvSpPr>
            <p:cNvPr id="17" name="Afrundet rektangel 16"/>
            <p:cNvSpPr/>
            <p:nvPr/>
          </p:nvSpPr>
          <p:spPr>
            <a:xfrm>
              <a:off x="2743199" y="1056878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Afrundet rektangel 7"/>
            <p:cNvSpPr/>
            <p:nvPr/>
          </p:nvSpPr>
          <p:spPr>
            <a:xfrm>
              <a:off x="2771774" y="1085453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1400" dirty="0"/>
                <a:t>Behandling i styregruppe, K17, KKR og kommuner </a:t>
              </a:r>
              <a:r>
                <a:rPr lang="da-DK" sz="1400" dirty="0"/>
                <a:t>i rammeaftale </a:t>
              </a:r>
              <a:r>
                <a:rPr lang="da-DK" sz="1400" dirty="0"/>
                <a:t>2017</a:t>
              </a:r>
            </a:p>
          </p:txBody>
        </p:sp>
      </p:grpSp>
      <p:grpSp>
        <p:nvGrpSpPr>
          <p:cNvPr id="15367" name="Gruppe 7"/>
          <p:cNvGrpSpPr>
            <a:grpSpLocks/>
          </p:cNvGrpSpPr>
          <p:nvPr/>
        </p:nvGrpSpPr>
        <p:grpSpPr bwMode="auto">
          <a:xfrm>
            <a:off x="6299200" y="4738688"/>
            <a:ext cx="2641600" cy="577850"/>
            <a:chOff x="2743199" y="1706959"/>
            <a:chExt cx="2641600" cy="577849"/>
          </a:xfrm>
        </p:grpSpPr>
        <p:sp>
          <p:nvSpPr>
            <p:cNvPr id="15" name="Afrundet rektangel 14"/>
            <p:cNvSpPr/>
            <p:nvPr/>
          </p:nvSpPr>
          <p:spPr>
            <a:xfrm>
              <a:off x="2743199" y="1706959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Afrundet rektangel 9"/>
            <p:cNvSpPr/>
            <p:nvPr/>
          </p:nvSpPr>
          <p:spPr>
            <a:xfrm>
              <a:off x="2771774" y="1735534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1600" dirty="0"/>
                <a:t>Ekspertpanel og netværksgrupper</a:t>
              </a:r>
            </a:p>
          </p:txBody>
        </p:sp>
      </p:grpSp>
      <p:grpSp>
        <p:nvGrpSpPr>
          <p:cNvPr id="15368" name="Gruppe 8"/>
          <p:cNvGrpSpPr>
            <a:grpSpLocks/>
          </p:cNvGrpSpPr>
          <p:nvPr/>
        </p:nvGrpSpPr>
        <p:grpSpPr bwMode="auto">
          <a:xfrm>
            <a:off x="6299200" y="5387975"/>
            <a:ext cx="2641600" cy="577850"/>
            <a:chOff x="2743199" y="2357040"/>
            <a:chExt cx="2641600" cy="577849"/>
          </a:xfrm>
        </p:grpSpPr>
        <p:sp>
          <p:nvSpPr>
            <p:cNvPr id="13" name="Afrundet rektangel 12"/>
            <p:cNvSpPr/>
            <p:nvPr/>
          </p:nvSpPr>
          <p:spPr>
            <a:xfrm>
              <a:off x="2743199" y="2357040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Afrundet rektangel 11"/>
            <p:cNvSpPr/>
            <p:nvPr/>
          </p:nvSpPr>
          <p:spPr>
            <a:xfrm>
              <a:off x="2771774" y="2385615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2000" dirty="0"/>
                <a:t>Workshop og undervisningsdag</a:t>
              </a:r>
              <a:endParaRPr lang="da-DK" sz="2000" dirty="0"/>
            </a:p>
          </p:txBody>
        </p:sp>
      </p:grpSp>
      <p:grpSp>
        <p:nvGrpSpPr>
          <p:cNvPr id="15369" name="Gruppe 9"/>
          <p:cNvGrpSpPr>
            <a:grpSpLocks/>
          </p:cNvGrpSpPr>
          <p:nvPr/>
        </p:nvGrpSpPr>
        <p:grpSpPr bwMode="auto">
          <a:xfrm>
            <a:off x="6299200" y="6038850"/>
            <a:ext cx="2641600" cy="577850"/>
            <a:chOff x="2743199" y="3007121"/>
            <a:chExt cx="2641600" cy="577849"/>
          </a:xfrm>
        </p:grpSpPr>
        <p:sp>
          <p:nvSpPr>
            <p:cNvPr id="11" name="Afrundet rektangel 10"/>
            <p:cNvSpPr/>
            <p:nvPr/>
          </p:nvSpPr>
          <p:spPr>
            <a:xfrm>
              <a:off x="2743199" y="3007121"/>
              <a:ext cx="2641600" cy="577849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Afrundet rektangel 13"/>
            <p:cNvSpPr/>
            <p:nvPr/>
          </p:nvSpPr>
          <p:spPr>
            <a:xfrm>
              <a:off x="2771774" y="3035696"/>
              <a:ext cx="2584450" cy="5206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a-DK" sz="1600" dirty="0"/>
                <a:t>Spørgeskemaer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850"/>
          </a:xfrm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  <a:cs typeface="Verdana" pitchFamily="34" charset="0"/>
              </a:rPr>
              <a:t>Dagens Program</a:t>
            </a:r>
          </a:p>
        </p:txBody>
      </p:sp>
      <p:sp>
        <p:nvSpPr>
          <p:cNvPr id="19459" name="Pladsholder til indhold 2"/>
          <p:cNvSpPr>
            <a:spLocks noGrp="1"/>
          </p:cNvSpPr>
          <p:nvPr>
            <p:ph idx="1"/>
          </p:nvPr>
        </p:nvSpPr>
        <p:spPr>
          <a:xfrm>
            <a:off x="180869" y="958850"/>
            <a:ext cx="8762163" cy="589915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9.15  Socialstyrelsens Nationale retningslinjer for rehabilitering 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		   til borgere med svære spiseforstyrrelser. 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9.30   Målgruppen I – Spiseforstyrrelse i et medicinsk perspektiv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10.15 Målgruppen II – Spiseforstyrrelse i  socialt rehabiliterende 		    	    perspektiv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		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11.00 Kaffepause</a:t>
            </a:r>
            <a:br>
              <a:rPr lang="da-DK" sz="1800" dirty="0" smtClean="0"/>
            </a:br>
            <a:endParaRPr lang="da-DK" sz="1800" dirty="0" smtClean="0"/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11.15 Målgruppen III – Spiseforstyrrelse i et kommunalt perspektiv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		   A) Indsats i kommunale tilbud, </a:t>
            </a:r>
            <a:br>
              <a:rPr lang="da-DK" sz="1800" dirty="0" smtClean="0"/>
            </a:br>
            <a:r>
              <a:rPr lang="da-DK" sz="1800" dirty="0" smtClean="0"/>
              <a:t>	   B) Ambulant indsats i kommunerne </a:t>
            </a:r>
            <a:br>
              <a:rPr lang="da-DK" sz="1800" dirty="0" smtClean="0"/>
            </a:br>
            <a:endParaRPr lang="da-DK" sz="1800" dirty="0" smtClean="0"/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12.00 Frokost</a:t>
            </a:r>
            <a:br>
              <a:rPr lang="da-DK" sz="1800" dirty="0" smtClean="0"/>
            </a:br>
            <a:endParaRPr lang="da-DK" sz="1800" dirty="0" smtClean="0"/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12.30 Målgruppen IV – Spiseforstyrrelse i et bruger perspektiv</a:t>
            </a:r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13.15 Plenumdiskussion – Hvad nu? – Behov ift. den videre proces? </a:t>
            </a:r>
            <a:r>
              <a:rPr lang="da-DK" sz="1800" strike="sngStrike" dirty="0" smtClean="0"/>
              <a:t/>
            </a:r>
            <a:br>
              <a:rPr lang="da-DK" sz="1800" strike="sngStrike" dirty="0" smtClean="0"/>
            </a:br>
            <a:endParaRPr lang="da-DK" sz="1800" dirty="0" smtClean="0"/>
          </a:p>
          <a:p>
            <a:pPr>
              <a:buFont typeface="Arial" pitchFamily="34" charset="0"/>
              <a:buNone/>
              <a:defRPr/>
            </a:pPr>
            <a:r>
              <a:rPr lang="da-DK" sz="1800" dirty="0" smtClean="0"/>
              <a:t>14.00 Afslutning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da-DK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850"/>
          </a:xfrm>
        </p:spPr>
        <p:txBody>
          <a:bodyPr/>
          <a:lstStyle/>
          <a:p>
            <a:pPr eaLnBrk="1" hangingPunct="1"/>
            <a:r>
              <a:rPr lang="da-DK" smtClean="0">
                <a:latin typeface="Verdana" pitchFamily="34" charset="0"/>
                <a:cs typeface="Verdana" pitchFamily="34" charset="0"/>
              </a:rPr>
              <a:t>Spørgsmål </a:t>
            </a:r>
          </a:p>
        </p:txBody>
      </p:sp>
      <p:sp>
        <p:nvSpPr>
          <p:cNvPr id="17411" name="Pladsholder til indhold 2"/>
          <p:cNvSpPr>
            <a:spLocks noGrp="1"/>
          </p:cNvSpPr>
          <p:nvPr>
            <p:ph idx="1"/>
          </p:nvPr>
        </p:nvSpPr>
        <p:spPr>
          <a:xfrm>
            <a:off x="457200" y="958850"/>
            <a:ext cx="8229600" cy="5773738"/>
          </a:xfrm>
        </p:spPr>
        <p:txBody>
          <a:bodyPr/>
          <a:lstStyle/>
          <a:p>
            <a:r>
              <a:rPr lang="da-DK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Hvad er en svær spiseforstyrrelse og hvilke følger har en spiseforstyrrelse psykisk, fysisk og socialt? </a:t>
            </a:r>
          </a:p>
          <a:p>
            <a:endParaRPr lang="da-DK" sz="24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a-DK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Hvordan kan der i praksis etableres gode rehabiliteringsforløb – som både omfatter sundhedsfaglig behandling og sociale rehabiliterende indsatser? </a:t>
            </a:r>
          </a:p>
          <a:p>
            <a:endParaRPr lang="da-DK" sz="24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a-DK" sz="2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Hvad skal der til at etablere gode samarbejdsforløb, der involverer både det private og professionelle netværk omkring borgerne? </a:t>
            </a:r>
          </a:p>
          <a:p>
            <a:pPr>
              <a:buFont typeface="Arial" charset="0"/>
              <a:buNone/>
            </a:pPr>
            <a:r>
              <a:rPr lang="da-DK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Font typeface="Arial" charset="0"/>
              <a:buNone/>
            </a:pPr>
            <a:endParaRPr lang="da-DK" sz="16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138113" y="130175"/>
            <a:ext cx="7512050" cy="1143000"/>
          </a:xfrm>
        </p:spPr>
        <p:txBody>
          <a:bodyPr/>
          <a:lstStyle/>
          <a:p>
            <a:pPr eaLnBrk="1" hangingPunct="1"/>
            <a:r>
              <a:rPr lang="da-DK" sz="2800" smtClean="0">
                <a:latin typeface="Verdana" pitchFamily="34" charset="0"/>
                <a:cs typeface="Verdana" pitchFamily="34" charset="0"/>
              </a:rPr>
              <a:t>National koordinationsstruktur</a:t>
            </a:r>
            <a:r>
              <a:rPr lang="da-DK" sz="2800" b="1" smtClean="0">
                <a:latin typeface="Verdana" pitchFamily="34" charset="0"/>
                <a:cs typeface="Verdana" pitchFamily="34" charset="0"/>
              </a:rPr>
              <a:t/>
            </a:r>
            <a:br>
              <a:rPr lang="da-DK" sz="2800" b="1" smtClean="0">
                <a:latin typeface="Verdana" pitchFamily="34" charset="0"/>
                <a:cs typeface="Verdana" pitchFamily="34" charset="0"/>
              </a:rPr>
            </a:br>
            <a:endParaRPr lang="da-DK" sz="280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435" name="Pladsholder til indhold 2"/>
          <p:cNvSpPr>
            <a:spLocks noGrp="1"/>
          </p:cNvSpPr>
          <p:nvPr>
            <p:ph idx="1"/>
          </p:nvPr>
        </p:nvSpPr>
        <p:spPr>
          <a:xfrm>
            <a:off x="334963" y="1273175"/>
            <a:ext cx="8351837" cy="5470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a-DK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Socialstyrelsen skal følge udviklingen i tilbud, målgrupper og indsatser</a:t>
            </a:r>
          </a:p>
          <a:p>
            <a:pPr eaLnBrk="1" hangingPunct="1">
              <a:lnSpc>
                <a:spcPct val="80000"/>
              </a:lnSpc>
            </a:pPr>
            <a:endParaRPr lang="da-DK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a-DK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Socialstyrelsen får kompetence til at udmelde målgrupper eller særlige indsatser som kommunalbestyrelserne skal forholde sig til i forbindelse med de årlige rammeredegørelser</a:t>
            </a:r>
          </a:p>
          <a:p>
            <a:pPr eaLnBrk="1" hangingPunct="1">
              <a:lnSpc>
                <a:spcPct val="80000"/>
              </a:lnSpc>
            </a:pPr>
            <a:endParaRPr lang="da-DK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a-DK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Socialstyrelsen får beføjelse til at anmode kommunalbestyrelserne om at foretage en fornyet behandling af indsatsen ift. de centralt udmeldte målgrupper og indsatser.</a:t>
            </a:r>
          </a:p>
          <a:p>
            <a:pPr eaLnBrk="1" hangingPunct="1">
              <a:lnSpc>
                <a:spcPct val="80000"/>
              </a:lnSpc>
            </a:pPr>
            <a:endParaRPr lang="da-DK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a-DK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Socialstyrelsen får desuden beføjelse til at meddele driftspålæg, som indebærer at en kommune eller region pålægges et driftsansvar. Dette dog kun undtagelsesvist i helt særlige tilfælde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da-DK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da-DK" sz="1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Jf. Lov om social service (serviceloven) § 13</a:t>
            </a:r>
          </a:p>
          <a:p>
            <a:pPr eaLnBrk="1" hangingPunct="1">
              <a:lnSpc>
                <a:spcPct val="80000"/>
              </a:lnSpc>
            </a:pPr>
            <a:endParaRPr lang="da-DK" sz="20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3200"/>
          </a:xfrm>
        </p:spPr>
        <p:txBody>
          <a:bodyPr/>
          <a:lstStyle/>
          <a:p>
            <a:pPr eaLnBrk="1" hangingPunct="1"/>
            <a:r>
              <a:rPr lang="da-DK" sz="2800" smtClean="0">
                <a:latin typeface="Verdana" pitchFamily="34" charset="0"/>
                <a:cs typeface="Verdana" pitchFamily="34" charset="0"/>
              </a:rPr>
              <a:t>Central udmelding om borgere </a:t>
            </a:r>
            <a:br>
              <a:rPr lang="da-DK" sz="2800" smtClean="0">
                <a:latin typeface="Verdana" pitchFamily="34" charset="0"/>
                <a:cs typeface="Verdana" pitchFamily="34" charset="0"/>
              </a:rPr>
            </a:br>
            <a:r>
              <a:rPr lang="da-DK" sz="2800" smtClean="0">
                <a:latin typeface="Verdana" pitchFamily="34" charset="0"/>
                <a:cs typeface="Verdana" pitchFamily="34" charset="0"/>
              </a:rPr>
              <a:t>med svære spiseforstyrrelser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7688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sz="3600" b="1" dirty="0" smtClean="0"/>
              <a:t>Formål: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da-DK" sz="3600" dirty="0" smtClean="0"/>
              <a:t>Sikre det nødvendige udbud af højt specialiserede rehabiliteringsindsatser og –tilbud til målgruppen omfattet af udmeldingen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da-DK" sz="3600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sz="3600" dirty="0" smtClean="0"/>
              <a:t>De pågældende indsatser bør være  til stede på nationalt plan og tilgængelige for alle kommuner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sz="3600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sz="3600" dirty="0" smtClean="0"/>
              <a:t>Målgruppens begrænsede omfang og kompleksitet forudsætter, at kommuner og regioner koordinerer og samarbejder på tværs for at kunne yde den nødvendige højt specialiserede sociale rehabiliteringsindsats</a:t>
            </a:r>
            <a:br>
              <a:rPr lang="da-DK" sz="3600" dirty="0" smtClean="0"/>
            </a:br>
            <a:endParaRPr lang="da-DK" sz="3600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da-DK" sz="3600" dirty="0" smtClean="0"/>
              <a:t>Den centrale udmelding skal danne baggrund for en dialog om tilrettelæggelsen og videreudviklingen af den højt specialiserede rehabiliteringsindsats til målgruppen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da-DK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da-DK" dirty="0" smtClean="0"/>
              <a:t>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S17_PPT_skabelon_1601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RS17_PPT_skabelon_160111</Template>
  <TotalTime>5309</TotalTime>
  <Words>554</Words>
  <Application>Microsoft Office PowerPoint</Application>
  <PresentationFormat>Skærmshow (4:3)</PresentationFormat>
  <Paragraphs>126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11" baseType="lpstr">
      <vt:lpstr>Arial</vt:lpstr>
      <vt:lpstr>Verdana</vt:lpstr>
      <vt:lpstr>Calibri</vt:lpstr>
      <vt:lpstr>RS17_PPT_skabelon_160111</vt:lpstr>
      <vt:lpstr>Dias nummer 1</vt:lpstr>
      <vt:lpstr>Formål</vt:lpstr>
      <vt:lpstr>Baggrund</vt:lpstr>
      <vt:lpstr>Dagens Program</vt:lpstr>
      <vt:lpstr>Spørgsmål </vt:lpstr>
      <vt:lpstr>National koordinationsstruktur </vt:lpstr>
      <vt:lpstr>Central udmelding om borgere  med svære spiseforstyrrelser</vt:lpstr>
    </vt:vector>
  </TitlesOfParts>
  <Company>Næstved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RAMMEAFTALER 2014</dc:title>
  <dc:creator>IT-Centeret</dc:creator>
  <cp:lastModifiedBy>Roskilde</cp:lastModifiedBy>
  <cp:revision>297</cp:revision>
  <dcterms:created xsi:type="dcterms:W3CDTF">2011-11-29T08:58:05Z</dcterms:created>
  <dcterms:modified xsi:type="dcterms:W3CDTF">2016-04-15T06:49:51Z</dcterms:modified>
</cp:coreProperties>
</file>