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7" r:id="rId6"/>
    <p:sldId id="261" r:id="rId7"/>
    <p:sldId id="258" r:id="rId8"/>
    <p:sldId id="259" r:id="rId9"/>
    <p:sldId id="260" r:id="rId10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38628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82495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6201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6839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6464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39174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0945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23082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6419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62724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2014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4B62C-900B-4762-96C1-F0A1290D4E5F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AE30-4AB0-45D1-A256-3FC01A43AF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30359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1026" name="Picture 2" descr="C:\Users\lisbbr\AppData\Local\Microsoft\Windows\Temporary Internet Files\Content.IE5\802RE248\preview_COLOURBOX228219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108"/>
          <a:stretch/>
        </p:blipFill>
        <p:spPr bwMode="auto">
          <a:xfrm>
            <a:off x="1187624" y="2851855"/>
            <a:ext cx="6624736" cy="396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412360" cy="1470025"/>
          </a:xfrm>
          <a:noFill/>
        </p:spPr>
        <p:txBody>
          <a:bodyPr>
            <a:normAutofit/>
          </a:bodyPr>
          <a:lstStyle/>
          <a:p>
            <a:r>
              <a:rPr lang="da-DK" sz="3600" b="1" dirty="0" smtClean="0"/>
              <a:t>EN FÆLLES STRATEGI</a:t>
            </a:r>
            <a:r>
              <a:rPr lang="da-DK" sz="3600" dirty="0" smtClean="0"/>
              <a:t/>
            </a:r>
            <a:br>
              <a:rPr lang="da-DK" sz="3600" dirty="0" smtClean="0"/>
            </a:br>
            <a:r>
              <a:rPr lang="da-DK" sz="3600" dirty="0" smtClean="0"/>
              <a:t> </a:t>
            </a:r>
            <a:r>
              <a:rPr lang="da-DK" sz="3600" dirty="0" smtClean="0">
                <a:solidFill>
                  <a:schemeClr val="bg1">
                    <a:lumMod val="65000"/>
                  </a:schemeClr>
                </a:solidFill>
              </a:rPr>
              <a:t>på kommunikationsområdet </a:t>
            </a:r>
            <a:endParaRPr lang="da-DK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Billede 4" descr="RS17_logo_neg.png"/>
          <p:cNvPicPr/>
          <p:nvPr/>
        </p:nvPicPr>
        <p:blipFill>
          <a:blip r:embed="rId3" cstate="print">
            <a:duotone>
              <a:prstClr val="black"/>
              <a:schemeClr val="bg1">
                <a:lumMod val="5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948265" y="476672"/>
            <a:ext cx="1460562" cy="1152128"/>
          </a:xfrm>
          <a:prstGeom prst="rect">
            <a:avLst/>
          </a:prstGeom>
        </p:spPr>
      </p:pic>
      <p:sp>
        <p:nvSpPr>
          <p:cNvPr id="4" name="Tekstboks 3"/>
          <p:cNvSpPr txBox="1"/>
          <p:nvPr/>
        </p:nvSpPr>
        <p:spPr>
          <a:xfrm>
            <a:off x="6804248" y="6012577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600" dirty="0" smtClean="0"/>
          </a:p>
          <a:p>
            <a:r>
              <a:rPr lang="da-DK" sz="1600" dirty="0"/>
              <a:t>7</a:t>
            </a:r>
            <a:r>
              <a:rPr lang="da-DK" sz="1600" dirty="0" smtClean="0"/>
              <a:t>. oktober 2016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xmlns="" val="386685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192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Kommunikationsområdets organisering</a:t>
            </a:r>
            <a:endParaRPr lang="da-D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646" t="28385" r="26677" b="26746"/>
          <a:stretch/>
        </p:blipFill>
        <p:spPr bwMode="auto">
          <a:xfrm>
            <a:off x="827584" y="1772816"/>
            <a:ext cx="7776864" cy="467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197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192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Kommunikationsområdets organisering (fortsat)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795" t="29876" r="19038" b="33454"/>
          <a:stretch/>
        </p:blipFill>
        <p:spPr bwMode="auto">
          <a:xfrm>
            <a:off x="755576" y="2312369"/>
            <a:ext cx="773997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339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Finansieringsgrundlag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17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a-DK" dirty="0" smtClean="0"/>
          </a:p>
          <a:p>
            <a:r>
              <a:rPr lang="da-DK" sz="2600" dirty="0" smtClean="0"/>
              <a:t>Kommunikationscentrenes finansieringsgrundlag er abonnementsbetaling i form af objektiv finansiering. </a:t>
            </a:r>
          </a:p>
          <a:p>
            <a:pPr marL="0" indent="0">
              <a:buNone/>
            </a:pPr>
            <a:endParaRPr lang="da-DK" sz="2600" dirty="0"/>
          </a:p>
          <a:p>
            <a:r>
              <a:rPr lang="da-DK" sz="2600" dirty="0" smtClean="0"/>
              <a:t>Der indgås særskilte bilaterale aftaler mellem udbyderne og køberkommunerne, som sikrer overensstemmelse mellem udbuddet og den enkelte køberkommunes behov. </a:t>
            </a:r>
          </a:p>
          <a:p>
            <a:endParaRPr lang="da-DK" sz="2600" dirty="0" smtClean="0"/>
          </a:p>
          <a:p>
            <a:r>
              <a:rPr lang="da-DK" sz="2600" dirty="0" smtClean="0"/>
              <a:t>De bilaterale aftaler kan bestå af en kombination af leveringsaftaler (abonnement) </a:t>
            </a:r>
            <a:r>
              <a:rPr lang="da-DK" sz="2600" dirty="0"/>
              <a:t>og takster.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82735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41784"/>
            <a:ext cx="8229600" cy="1143000"/>
          </a:xfrm>
        </p:spPr>
        <p:txBody>
          <a:bodyPr/>
          <a:lstStyle/>
          <a:p>
            <a:r>
              <a:rPr lang="da-DK" dirty="0" smtClean="0"/>
              <a:t>Kommissorium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467544" y="2132856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/>
              <a:t>Arbejdsgruppen skal belyse og analysere:   </a:t>
            </a:r>
          </a:p>
          <a:p>
            <a:r>
              <a:rPr lang="da-DK" dirty="0"/>
              <a:t> </a:t>
            </a:r>
          </a:p>
          <a:p>
            <a:pPr lvl="0"/>
            <a:r>
              <a:rPr lang="da-DK" b="1" dirty="0" smtClean="0"/>
              <a:t>1</a:t>
            </a:r>
            <a:r>
              <a:rPr lang="da-DK" b="1" i="1" dirty="0" smtClean="0"/>
              <a:t>.</a:t>
            </a:r>
            <a:r>
              <a:rPr lang="da-DK" i="1" dirty="0" smtClean="0"/>
              <a:t> </a:t>
            </a:r>
            <a:r>
              <a:rPr lang="da-DK" dirty="0" smtClean="0"/>
              <a:t>Kommunikationscentrenes </a:t>
            </a:r>
            <a:r>
              <a:rPr lang="da-DK" dirty="0"/>
              <a:t>abonnementer, priser og serviceniveauer med henblik på øget gennemsigtighed. </a:t>
            </a:r>
          </a:p>
          <a:p>
            <a:r>
              <a:rPr lang="da-DK" dirty="0"/>
              <a:t/>
            </a:r>
            <a:br>
              <a:rPr lang="da-DK" dirty="0"/>
            </a:br>
            <a:r>
              <a:rPr lang="da-DK" b="1" dirty="0" smtClean="0"/>
              <a:t>2. </a:t>
            </a:r>
            <a:r>
              <a:rPr lang="da-DK" dirty="0" smtClean="0"/>
              <a:t>Mulige alternative finansieringsmodeller </a:t>
            </a:r>
            <a:r>
              <a:rPr lang="da-DK" dirty="0"/>
              <a:t>samt muligheden for en øget fleksibilitet i betalingsaftalerne.</a:t>
            </a:r>
          </a:p>
          <a:p>
            <a:r>
              <a:rPr lang="da-DK" dirty="0"/>
              <a:t> </a:t>
            </a:r>
          </a:p>
          <a:p>
            <a:pPr lvl="0"/>
            <a:r>
              <a:rPr lang="da-DK" b="1" dirty="0" smtClean="0"/>
              <a:t>3. </a:t>
            </a:r>
            <a:r>
              <a:rPr lang="da-DK" dirty="0" smtClean="0"/>
              <a:t>Mulighederne </a:t>
            </a:r>
            <a:r>
              <a:rPr lang="da-DK" dirty="0"/>
              <a:t>for etablering af et udviklingsfællesskab på tværs af kommunikationscentrene. </a:t>
            </a:r>
          </a:p>
          <a:p>
            <a:r>
              <a:rPr lang="da-DK" dirty="0"/>
              <a:t> </a:t>
            </a:r>
          </a:p>
          <a:p>
            <a:pPr lvl="0"/>
            <a:r>
              <a:rPr lang="da-DK" b="1" dirty="0" smtClean="0"/>
              <a:t>4.</a:t>
            </a:r>
            <a:r>
              <a:rPr lang="da-DK" dirty="0" smtClean="0"/>
              <a:t> Forsyningssikkerhed </a:t>
            </a:r>
            <a:r>
              <a:rPr lang="da-DK" dirty="0"/>
              <a:t>med særlig vægt på taleområdet</a:t>
            </a:r>
          </a:p>
          <a:p>
            <a:r>
              <a:rPr lang="da-DK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7123" y="476672"/>
            <a:ext cx="14573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868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41784"/>
            <a:ext cx="8229600" cy="1143000"/>
          </a:xfrm>
        </p:spPr>
        <p:txBody>
          <a:bodyPr/>
          <a:lstStyle/>
          <a:p>
            <a:r>
              <a:rPr lang="da-DK" dirty="0" smtClean="0"/>
              <a:t>Projektorganisation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7123" y="476672"/>
            <a:ext cx="14573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uppe 24"/>
          <p:cNvGrpSpPr/>
          <p:nvPr/>
        </p:nvGrpSpPr>
        <p:grpSpPr>
          <a:xfrm>
            <a:off x="1403648" y="1988840"/>
            <a:ext cx="5976664" cy="4334631"/>
            <a:chOff x="899592" y="2134597"/>
            <a:chExt cx="5976664" cy="4334631"/>
          </a:xfrm>
        </p:grpSpPr>
        <p:cxnSp>
          <p:nvCxnSpPr>
            <p:cNvPr id="17" name="Lige forbindelse 16"/>
            <p:cNvCxnSpPr>
              <a:stCxn id="4" idx="2"/>
            </p:cNvCxnSpPr>
            <p:nvPr/>
          </p:nvCxnSpPr>
          <p:spPr>
            <a:xfrm>
              <a:off x="3887924" y="2780928"/>
              <a:ext cx="8582" cy="295232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kstboks 3"/>
            <p:cNvSpPr txBox="1"/>
            <p:nvPr/>
          </p:nvSpPr>
          <p:spPr>
            <a:xfrm>
              <a:off x="2195736" y="2134597"/>
              <a:ext cx="3384376" cy="64633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 smtClean="0">
                  <a:solidFill>
                    <a:schemeClr val="bg1"/>
                  </a:solidFill>
                </a:rPr>
                <a:t>Projektejer: </a:t>
              </a:r>
            </a:p>
            <a:p>
              <a:pPr algn="ctr"/>
              <a:r>
                <a:rPr lang="da-DK" dirty="0" smtClean="0">
                  <a:solidFill>
                    <a:schemeClr val="bg1"/>
                  </a:solidFill>
                </a:rPr>
                <a:t>Den administrative styregruppe</a:t>
              </a:r>
              <a:endParaRPr lang="da-DK" dirty="0">
                <a:solidFill>
                  <a:schemeClr val="bg1"/>
                </a:solidFill>
              </a:endParaRPr>
            </a:p>
          </p:txBody>
        </p:sp>
        <p:sp>
          <p:nvSpPr>
            <p:cNvPr id="7" name="Tekstboks 6"/>
            <p:cNvSpPr txBox="1"/>
            <p:nvPr/>
          </p:nvSpPr>
          <p:spPr>
            <a:xfrm>
              <a:off x="899592" y="2996952"/>
              <a:ext cx="5976664" cy="24314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 smtClean="0">
                  <a:solidFill>
                    <a:schemeClr val="bg1"/>
                  </a:solidFill>
                </a:rPr>
                <a:t>Projektgruppe </a:t>
              </a:r>
            </a:p>
            <a:p>
              <a:pPr algn="ctr"/>
              <a:endParaRPr lang="da-DK" sz="800" b="1" dirty="0" smtClean="0">
                <a:solidFill>
                  <a:schemeClr val="bg1"/>
                </a:solidFill>
              </a:endParaRP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 smtClean="0">
                  <a:solidFill>
                    <a:schemeClr val="bg1"/>
                  </a:solidFill>
                </a:rPr>
                <a:t>Udviklingskonsulent Lisbeth Broberg, Slagelse Kommune (projektleder)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 smtClean="0">
                  <a:solidFill>
                    <a:schemeClr val="bg1"/>
                  </a:solidFill>
                </a:rPr>
                <a:t>Centerleder </a:t>
              </a:r>
              <a:r>
                <a:rPr lang="da-DK" sz="1400" dirty="0">
                  <a:solidFill>
                    <a:schemeClr val="bg1"/>
                  </a:solidFill>
                </a:rPr>
                <a:t>Annette Torp Jensen, VISP Næstved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Centerleder Eskild Petersen, SCR Roskilde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Centerleder Troels Jensen, CSU Slagelse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Leder af Uddannelse og Forebyggelse Mette </a:t>
              </a:r>
              <a:r>
                <a:rPr lang="da-DK" sz="1400" dirty="0" err="1">
                  <a:solidFill>
                    <a:schemeClr val="bg1"/>
                  </a:solidFill>
                </a:rPr>
                <a:t>Hunsdahl</a:t>
              </a:r>
              <a:r>
                <a:rPr lang="da-DK" sz="1400" dirty="0">
                  <a:solidFill>
                    <a:schemeClr val="bg1"/>
                  </a:solidFill>
                </a:rPr>
                <a:t>, </a:t>
              </a:r>
              <a:r>
                <a:rPr lang="da-DK" sz="1400" dirty="0" smtClean="0">
                  <a:solidFill>
                    <a:schemeClr val="bg1"/>
                  </a:solidFill>
                </a:rPr>
                <a:t>Holbæk Kommune</a:t>
              </a:r>
              <a:endParaRPr lang="da-DK" sz="1400" dirty="0">
                <a:solidFill>
                  <a:schemeClr val="bg1"/>
                </a:solidFill>
              </a:endParaRP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Voksenspecial- og psykiatrichef Lars Aarøe Hansen, Kalundborg </a:t>
              </a:r>
              <a:r>
                <a:rPr lang="da-DK" sz="1400" dirty="0" smtClean="0">
                  <a:solidFill>
                    <a:schemeClr val="bg1"/>
                  </a:solidFill>
                </a:rPr>
                <a:t> Kommune</a:t>
              </a:r>
              <a:endParaRPr lang="da-DK" sz="1400" dirty="0">
                <a:solidFill>
                  <a:schemeClr val="bg1"/>
                </a:solidFill>
              </a:endParaRP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Forstander Per Nielsen, Synscentralen Vordingborg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Social og Sundhedschef Søren Wollesen, Sorø </a:t>
              </a:r>
              <a:r>
                <a:rPr lang="da-DK" sz="1400" dirty="0" smtClean="0">
                  <a:solidFill>
                    <a:schemeClr val="bg1"/>
                  </a:solidFill>
                </a:rPr>
                <a:t>Kommune</a:t>
              </a:r>
            </a:p>
            <a:p>
              <a:pPr marL="285750" lvl="0" indent="-285750" fontAlgn="base">
                <a:buFont typeface="Arial" panose="020B0604020202020204" pitchFamily="34" charset="0"/>
                <a:buChar char="•"/>
              </a:pPr>
              <a:r>
                <a:rPr lang="da-DK" sz="1400" dirty="0" smtClean="0">
                  <a:solidFill>
                    <a:schemeClr val="bg1"/>
                  </a:solidFill>
                </a:rPr>
                <a:t>Socialchef Mariann Mikkelsen, Greve Kommune.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  <p:sp>
          <p:nvSpPr>
            <p:cNvPr id="8" name="Tekstboks 7"/>
            <p:cNvSpPr txBox="1"/>
            <p:nvPr/>
          </p:nvSpPr>
          <p:spPr>
            <a:xfrm>
              <a:off x="1488529" y="5669009"/>
              <a:ext cx="4815954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 smtClean="0">
                  <a:solidFill>
                    <a:schemeClr val="bg1"/>
                  </a:solidFill>
                </a:rPr>
                <a:t>Analysegruppe: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>
                  <a:solidFill>
                    <a:schemeClr val="bg1"/>
                  </a:solidFill>
                </a:rPr>
                <a:t>Økonomikonsulent Søren </a:t>
              </a:r>
              <a:r>
                <a:rPr lang="da-DK" sz="1400" dirty="0" smtClean="0">
                  <a:solidFill>
                    <a:schemeClr val="bg1"/>
                  </a:solidFill>
                </a:rPr>
                <a:t>Hesselholdt, Greve Kommune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 smtClean="0">
                  <a:solidFill>
                    <a:schemeClr val="bg1"/>
                  </a:solidFill>
                </a:rPr>
                <a:t>Afdelingsleder </a:t>
              </a:r>
              <a:r>
                <a:rPr lang="da-DK" sz="1400" dirty="0">
                  <a:solidFill>
                    <a:schemeClr val="bg1"/>
                  </a:solidFill>
                </a:rPr>
                <a:t>i PPR Steen </a:t>
              </a:r>
              <a:r>
                <a:rPr lang="da-DK" sz="1400" dirty="0" smtClean="0">
                  <a:solidFill>
                    <a:schemeClr val="bg1"/>
                  </a:solidFill>
                </a:rPr>
                <a:t>Rønne, Greve Kommune</a:t>
              </a:r>
              <a:endParaRPr lang="da-DK" sz="1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2708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/>
          </a:bodyPr>
          <a:lstStyle/>
          <a:p>
            <a:r>
              <a:rPr lang="da-DK" sz="3200" b="1" dirty="0" smtClean="0"/>
              <a:t>Projektets leverancer</a:t>
            </a:r>
            <a:endParaRPr lang="da-DK" sz="3200" b="1" dirty="0"/>
          </a:p>
        </p:txBody>
      </p:sp>
      <p:sp>
        <p:nvSpPr>
          <p:cNvPr id="3" name="Tekstboks 2"/>
          <p:cNvSpPr txBox="1"/>
          <p:nvPr/>
        </p:nvSpPr>
        <p:spPr>
          <a:xfrm>
            <a:off x="467544" y="162124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/>
              <a:t>Projektet skal levere: </a:t>
            </a:r>
            <a:endParaRPr lang="da-DK" sz="2000" dirty="0"/>
          </a:p>
          <a:p>
            <a:r>
              <a:rPr lang="da-DK" dirty="0"/>
              <a:t> </a:t>
            </a:r>
            <a:endParaRPr lang="da-DK" sz="800" dirty="0"/>
          </a:p>
          <a:p>
            <a:pPr marL="342900" indent="-342900">
              <a:buFont typeface="+mj-lt"/>
              <a:buAutoNum type="arabicPeriod"/>
            </a:pPr>
            <a:r>
              <a:rPr lang="da-DK" dirty="0" smtClean="0"/>
              <a:t>En </a:t>
            </a:r>
            <a:r>
              <a:rPr lang="da-DK" dirty="0"/>
              <a:t>kortlægning af finansieringsmodeller i de 5 regioner på</a:t>
            </a:r>
            <a:r>
              <a:rPr lang="da-DK" b="1" dirty="0"/>
              <a:t> </a:t>
            </a:r>
            <a:r>
              <a:rPr lang="da-DK" dirty="0" smtClean="0"/>
              <a:t>voksenspecialundervisningsområdet</a:t>
            </a:r>
            <a:r>
              <a:rPr lang="da-DK" dirty="0"/>
              <a:t>. En analyse af finansieringsmodellernes fordele og ulemper med afsæt i </a:t>
            </a:r>
            <a:r>
              <a:rPr lang="da-DK" dirty="0" smtClean="0"/>
              <a:t>parametrene: </a:t>
            </a:r>
            <a:endParaRPr lang="da-DK" dirty="0"/>
          </a:p>
          <a:p>
            <a:r>
              <a:rPr lang="da-DK" dirty="0"/>
              <a:t> </a:t>
            </a:r>
            <a:endParaRPr lang="da-DK" sz="500" dirty="0" smtClean="0"/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da-DK" dirty="0" smtClean="0"/>
              <a:t>Forsyningssikkerhed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da-DK" dirty="0" smtClean="0"/>
              <a:t>Administrativ </a:t>
            </a:r>
            <a:r>
              <a:rPr lang="da-DK" dirty="0"/>
              <a:t>enkelhed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da-DK" dirty="0"/>
              <a:t>Omkostningsbevidsthed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da-DK" dirty="0"/>
              <a:t>Transparens</a:t>
            </a:r>
          </a:p>
          <a:p>
            <a:r>
              <a:rPr lang="da-DK" i="1" dirty="0"/>
              <a:t> </a:t>
            </a:r>
            <a:endParaRPr lang="da-DK" dirty="0"/>
          </a:p>
          <a:p>
            <a:pPr marL="342900" indent="-342900">
              <a:buFont typeface="+mj-lt"/>
              <a:buAutoNum type="arabicPeriod" startAt="2"/>
            </a:pPr>
            <a:r>
              <a:rPr lang="da-DK" dirty="0" smtClean="0"/>
              <a:t>En økonomisk analyse af de enkelte centres transparens i kommunernes betalingsaftaler og en sammenligning af</a:t>
            </a:r>
            <a:r>
              <a:rPr lang="de-DE" dirty="0" smtClean="0"/>
              <a:t> serviceniveauer</a:t>
            </a:r>
            <a:r>
              <a:rPr lang="da-DK" dirty="0" smtClean="0"/>
              <a:t> på tværs samt evt. løsningsforslag til ny registreringsmodel. </a:t>
            </a:r>
          </a:p>
          <a:p>
            <a:r>
              <a:rPr lang="da-DK" dirty="0" smtClean="0"/>
              <a:t> </a:t>
            </a:r>
            <a:endParaRPr lang="da-DK" dirty="0"/>
          </a:p>
          <a:p>
            <a:pPr marL="342900" indent="-342900">
              <a:buFont typeface="+mj-lt"/>
              <a:buAutoNum type="arabicPeriod" startAt="3"/>
            </a:pPr>
            <a:r>
              <a:rPr lang="da-DK" dirty="0" smtClean="0"/>
              <a:t>En </a:t>
            </a:r>
            <a:r>
              <a:rPr lang="da-DK" dirty="0"/>
              <a:t>kortlægning af sårbare specialer som forudsætter en kritisk masse (befolkningsgrundlag</a:t>
            </a:r>
            <a:r>
              <a:rPr lang="da-DK" dirty="0" smtClean="0"/>
              <a:t>). 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7123" y="476672"/>
            <a:ext cx="14573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210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/>
          </a:bodyPr>
          <a:lstStyle/>
          <a:p>
            <a:r>
              <a:rPr lang="da-DK" sz="4000" b="1" dirty="0" smtClean="0"/>
              <a:t>Projektets resultat</a:t>
            </a:r>
            <a:endParaRPr lang="da-DK" sz="4000" b="1" dirty="0"/>
          </a:p>
        </p:txBody>
      </p:sp>
      <p:sp>
        <p:nvSpPr>
          <p:cNvPr id="3" name="Tekstboks 2"/>
          <p:cNvSpPr txBox="1"/>
          <p:nvPr/>
        </p:nvSpPr>
        <p:spPr>
          <a:xfrm>
            <a:off x="460444" y="2564904"/>
            <a:ext cx="82809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En fælles strategi for kommunikationsområdet, som indeholder både løsningsmodeller og anbefalinger til den Administrative styregruppe. </a:t>
            </a:r>
          </a:p>
          <a:p>
            <a:endParaRPr lang="da-DK" sz="2800" dirty="0"/>
          </a:p>
          <a:p>
            <a:endParaRPr lang="da-DK" sz="2800" dirty="0" smtClean="0"/>
          </a:p>
          <a:p>
            <a:r>
              <a:rPr lang="da-DK" sz="2800" b="1" dirty="0" smtClean="0"/>
              <a:t>Deadline: </a:t>
            </a:r>
            <a:r>
              <a:rPr lang="da-DK" sz="2800" dirty="0" smtClean="0"/>
              <a:t>Ultimo december 2016</a:t>
            </a:r>
          </a:p>
          <a:p>
            <a:pPr marL="342900" indent="-342900">
              <a:buFont typeface="+mj-lt"/>
              <a:buAutoNum type="arabicPeriod" startAt="3"/>
            </a:pPr>
            <a:endParaRPr lang="da-DK" dirty="0"/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7123" y="476672"/>
            <a:ext cx="14573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498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229600" cy="1143000"/>
          </a:xfrm>
        </p:spPr>
        <p:txBody>
          <a:bodyPr>
            <a:normAutofit/>
          </a:bodyPr>
          <a:lstStyle/>
          <a:p>
            <a:r>
              <a:rPr lang="da-DK" sz="4000" b="1" dirty="0" smtClean="0"/>
              <a:t>Projektets status</a:t>
            </a:r>
            <a:endParaRPr lang="da-DK" sz="4000" b="1" dirty="0"/>
          </a:p>
        </p:txBody>
      </p:sp>
      <p:sp>
        <p:nvSpPr>
          <p:cNvPr id="3" name="Tekstboks 2"/>
          <p:cNvSpPr txBox="1"/>
          <p:nvPr/>
        </p:nvSpPr>
        <p:spPr>
          <a:xfrm>
            <a:off x="460444" y="256490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Indhentning af oplysninger om de øvrige regioners finansieringsmodeller på kommunikationsområdet samt deres erfaringer med disse. Der er taget kontakt til Rammeaftalesekretariaterne og kommunikationscentre i Hovedstaden, Nordjylland, Midtjylland, Syddanmark. Foreløbig har 5 kommunikationscentre vendt tilbage. </a:t>
            </a:r>
          </a:p>
          <a:p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Udarbejdelse af analysedesign med økonomerne fra Greve. Dataindsamling vedr. Synscentralen </a:t>
            </a:r>
            <a:r>
              <a:rPr lang="da-DK" smtClean="0"/>
              <a:t>og kommunikationscentrene </a:t>
            </a:r>
            <a:r>
              <a:rPr lang="da-DK" dirty="0" smtClean="0"/>
              <a:t>er påbegyndt.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Interview af kommunikationscentrene og Synscentralen  i region Sjælland er påbegyndt og løber frem til den 27. oktober 2016.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/>
              <a:t> </a:t>
            </a:r>
          </a:p>
          <a:p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7123" y="476672"/>
            <a:ext cx="14573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352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269</Words>
  <Application>Microsoft Office PowerPoint</Application>
  <PresentationFormat>Skærmshow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Kontortema</vt:lpstr>
      <vt:lpstr>EN FÆLLES STRATEGI  på kommunikationsområdet </vt:lpstr>
      <vt:lpstr>Kommunikationsområdets organisering</vt:lpstr>
      <vt:lpstr>Kommunikationsområdets organisering (fortsat)</vt:lpstr>
      <vt:lpstr>Finansieringsgrundlag</vt:lpstr>
      <vt:lpstr>Kommissorium</vt:lpstr>
      <vt:lpstr>Projektorganisation</vt:lpstr>
      <vt:lpstr>Projektets leverancer</vt:lpstr>
      <vt:lpstr>Projektets resultat</vt:lpstr>
      <vt:lpstr>Projektets status</vt:lpstr>
    </vt:vector>
  </TitlesOfParts>
  <Company>Slagelse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FÆLLES STRATEGI  på kommunikationsområdet</dc:title>
  <dc:creator>Lisbeth Broberg</dc:creator>
  <cp:lastModifiedBy>Povl Skov</cp:lastModifiedBy>
  <cp:revision>16</cp:revision>
  <cp:lastPrinted>2016-10-04T13:15:06Z</cp:lastPrinted>
  <dcterms:created xsi:type="dcterms:W3CDTF">2016-09-14T12:12:12Z</dcterms:created>
  <dcterms:modified xsi:type="dcterms:W3CDTF">2016-10-06T19:21:48Z</dcterms:modified>
</cp:coreProperties>
</file>