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7" r:id="rId3"/>
    <p:sldId id="269" r:id="rId4"/>
    <p:sldId id="264" r:id="rId5"/>
    <p:sldId id="267" r:id="rId6"/>
    <p:sldId id="268" r:id="rId7"/>
    <p:sldId id="260" r:id="rId8"/>
    <p:sldId id="261" r:id="rId9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2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FF07D-3AAF-4BD5-A2E8-1705354A6D5A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058B9-4A14-4B5D-A0FD-C76F8A0A3A5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68103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098FD-5194-4B0F-B1EB-62F24D251F36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B1678-4D53-4191-9C10-5A309458997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7681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B1678-4D53-4191-9C10-5A3094589970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814812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F0752D-CC7C-4B8E-A192-F50666F7AA10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3239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A1605-8DF1-446A-8B5D-CD330BFDD1FE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34932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470C9E-AB2E-4187-BA34-39AC7D8526E5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579261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C1E506-1681-4711-BEDB-FE494967A37E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618273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BC82F-9891-40D4-8EE0-6A0625D6471B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3557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A38A1-7512-494C-9388-8B584A2CD60B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08358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61C460-5ED7-4719-B9E5-D8EDEB581834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61440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A1A8B7-C0D1-4998-AD92-8ABD81A6FF19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33489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8DBF54-0C33-46EB-8363-D6261ABA6022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637005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2AF972-DE67-4DA3-B03A-67300B637044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657484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447DD9-776F-4CCA-8488-95EEAA4C8121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16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2B93FC-1C55-4153-A8D5-1FFBD3A2419D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807267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55B4ED-D509-442D-8520-CD294679B306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830171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0824AD-8B73-4F5A-8D4E-34D4557EB3F2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027083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FE4BA-79F6-4AC7-BAB0-F99A981C2D43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7710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003950-D508-4089-9C92-FD6201D20164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02291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5ABEE7-6810-4D2F-9CA5-E3EE95AF4D41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1286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A82205-9164-42ED-9DC4-1CB872007452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88297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689B75-DB79-484C-8319-F49237585F29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7259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1AE096-6E9E-4982-89A8-5862B0E358BA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8266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B905C-3A29-473E-AF6F-02764783A575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5652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E5526D-941B-4732-9988-DB78585E063F}" type="datetime1">
              <a:rPr lang="da-DK" smtClean="0"/>
              <a:pPr/>
              <a:t>06-10-2016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045930-EDC9-4C13-87D7-1328962E0C3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3712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1175048"/>
            <a:ext cx="8229600" cy="110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8229600" cy="3849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2067" y="5104209"/>
            <a:ext cx="2857500" cy="1781175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116632"/>
            <a:ext cx="5798418" cy="61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271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1175048"/>
            <a:ext cx="8229600" cy="110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8229600" cy="3849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2067" y="5994796"/>
            <a:ext cx="1428750" cy="890588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116633"/>
            <a:ext cx="2990106" cy="31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029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27" y="908719"/>
            <a:ext cx="9144000" cy="3348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3717032"/>
            <a:ext cx="7772400" cy="18002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Socialtilsyn </a:t>
            </a:r>
            <a:r>
              <a:rPr lang="da-DK" sz="2800" dirty="0" err="1" smtClean="0"/>
              <a:t>Østs</a:t>
            </a:r>
            <a:r>
              <a:rPr lang="da-DK" sz="2800" dirty="0" smtClean="0"/>
              <a:t> takster for 2017</a:t>
            </a:r>
            <a:br>
              <a:rPr lang="da-DK" sz="2800" dirty="0" smtClean="0"/>
            </a:br>
            <a:endParaRPr lang="da-DK" sz="28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75656" y="5875040"/>
            <a:ext cx="6400800" cy="982960"/>
          </a:xfrm>
        </p:spPr>
        <p:txBody>
          <a:bodyPr>
            <a:normAutofit/>
          </a:bodyPr>
          <a:lstStyle/>
          <a:p>
            <a:fld id="{F3F4D836-ED95-4B5B-A9F1-F84592CCD3AB}" type="datetime5">
              <a:rPr lang="da-DK" sz="2400" smtClean="0">
                <a:solidFill>
                  <a:schemeClr val="tx1"/>
                </a:solidFill>
              </a:rPr>
              <a:pPr/>
              <a:t>oktober 2016</a:t>
            </a:fld>
            <a:endParaRPr lang="da-DK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2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Beregningsgrundlag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Baserer sig på faktiske antalsforudsætninger og tidsestimater med udgangspunkt i DUT</a:t>
            </a:r>
          </a:p>
          <a:p>
            <a:r>
              <a:rPr lang="da-DK" dirty="0" smtClean="0"/>
              <a:t>Tre hovedelementer</a:t>
            </a:r>
          </a:p>
          <a:p>
            <a:pPr lvl="1"/>
            <a:r>
              <a:rPr lang="da-DK" dirty="0" smtClean="0"/>
              <a:t>Omkostninger relateret til tilsynsopgaven</a:t>
            </a:r>
          </a:p>
          <a:p>
            <a:pPr lvl="1"/>
            <a:r>
              <a:rPr lang="da-DK" dirty="0" smtClean="0"/>
              <a:t>Omkostninger relateret til øvrige opgaver</a:t>
            </a:r>
          </a:p>
          <a:p>
            <a:pPr lvl="1"/>
            <a:r>
              <a:rPr lang="da-DK" dirty="0" smtClean="0"/>
              <a:t>Lokale budgetomkostninger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8021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Ændringer i tilbudsstruktur</a:t>
            </a:r>
            <a:endParaRPr lang="da-DK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0937887"/>
              </p:ext>
            </p:extLst>
          </p:nvPr>
        </p:nvGraphicFramePr>
        <p:xfrm>
          <a:off x="457200" y="2276475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Tilbudstype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2016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2017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Plejefamilier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1.506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1.213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Sociale</a:t>
                      </a:r>
                      <a:r>
                        <a:rPr lang="da-DK" baseline="0" dirty="0" smtClean="0"/>
                        <a:t> tilbud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463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383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da-DK" b="1" dirty="0" smtClean="0"/>
                        <a:t>Fordeling på antal pladser</a:t>
                      </a:r>
                      <a:endParaRPr lang="da-DK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0 – 7 pladser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141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109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 – 24 pladser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227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207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25 – 49 pladser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44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51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50+ pladser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51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dirty="0" smtClean="0"/>
                        <a:t>31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/>
                        <a:t>Plejefamilier</a:t>
                      </a:r>
                      <a:r>
                        <a:rPr lang="da-DK" b="1" baseline="0" dirty="0" smtClean="0"/>
                        <a:t> og tilbud i alt</a:t>
                      </a:r>
                      <a:endParaRPr lang="da-D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b="1" dirty="0" smtClean="0"/>
                        <a:t>1.969</a:t>
                      </a:r>
                      <a:endParaRPr lang="da-D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b="1" dirty="0" smtClean="0"/>
                        <a:t>1.596</a:t>
                      </a:r>
                      <a:endParaRPr lang="da-DK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7017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Takstudvikling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Takster </a:t>
            </a:r>
            <a:r>
              <a:rPr lang="da-DK" dirty="0"/>
              <a:t>og finansieringsbidrag er fastlagt til at dække alle budgetterede omkostninger for Socialtilsyn Øst i 2017. Taksterne </a:t>
            </a:r>
            <a:r>
              <a:rPr lang="da-DK" dirty="0" smtClean="0"/>
              <a:t>er </a:t>
            </a:r>
            <a:r>
              <a:rPr lang="da-DK" dirty="0"/>
              <a:t>på niveau med taksterne i </a:t>
            </a:r>
            <a:r>
              <a:rPr lang="da-DK" dirty="0" smtClean="0"/>
              <a:t>2014 i faste priser ift. sociale tilbud.</a:t>
            </a:r>
          </a:p>
          <a:p>
            <a:r>
              <a:rPr lang="da-DK" dirty="0" smtClean="0"/>
              <a:t>Den objektive finansiering målt i faste priser er faldet med 2 % sammenlignet med 2014.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44352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Takstudvikling</a:t>
            </a:r>
            <a:endParaRPr lang="da-D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756084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7031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01824"/>
          </a:xfrm>
        </p:spPr>
        <p:txBody>
          <a:bodyPr/>
          <a:lstStyle/>
          <a:p>
            <a:r>
              <a:rPr lang="da-DK" dirty="0" smtClean="0"/>
              <a:t>Takster i løbende priser</a:t>
            </a:r>
            <a:endParaRPr lang="da-DK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62290643"/>
              </p:ext>
            </p:extLst>
          </p:nvPr>
        </p:nvGraphicFramePr>
        <p:xfrm>
          <a:off x="467544" y="1844820"/>
          <a:ext cx="8064896" cy="4691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408"/>
                <a:gridCol w="4392488"/>
              </a:tblGrid>
              <a:tr h="3477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Takstkategori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Foreløbig</a:t>
                      </a:r>
                      <a:endParaRPr lang="da-DK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 – 7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36.486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 – 24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43.784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25 – 49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72.973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65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&gt;50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109.459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Ny-godkendelser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>
                        <a:effectLst/>
                        <a:latin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 – 7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39.896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 – 24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47.875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25 – 49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79.792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&gt;50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119.688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Væsentlig ændring af eksisterende godkendelse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>
                        <a:effectLst/>
                        <a:latin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 – 7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8.702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 – 24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10.442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25 – 49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17.404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&gt;50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26.106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Skærpet tilsyn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400" dirty="0">
                        <a:effectLst/>
                        <a:latin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 – 7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9.122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 – 24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10.946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25 – 49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18.243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76" marR="30076" marT="8354" marB="0" anchor="ctr"/>
                </a:tc>
              </a:tr>
              <a:tr h="204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&gt;50</a:t>
                      </a:r>
                    </a:p>
                  </a:txBody>
                  <a:tcPr marL="30076" marR="30076" marT="835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27.365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76" marR="30076" marT="835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42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01824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Objektiv finansiering i løbende priser</a:t>
            </a:r>
            <a:endParaRPr lang="da-DK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8514166"/>
              </p:ext>
            </p:extLst>
          </p:nvPr>
        </p:nvGraphicFramePr>
        <p:xfrm>
          <a:off x="539552" y="1988840"/>
          <a:ext cx="7632848" cy="4331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/>
                <a:gridCol w="6264696"/>
              </a:tblGrid>
              <a:tr h="542939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Kommune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Foreløbig finansieringsbidrag 2017</a:t>
                      </a:r>
                      <a:endParaRPr lang="da-DK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Greve</a:t>
                      </a:r>
                      <a:endParaRPr lang="da-DK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1.653.121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Køge</a:t>
                      </a:r>
                      <a:endParaRPr lang="da-DK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1.980.554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Lejre</a:t>
                      </a:r>
                      <a:endParaRPr lang="da-DK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932.468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Roskilde</a:t>
                      </a:r>
                      <a:endParaRPr lang="da-DK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2.751.940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Solrød</a:t>
                      </a:r>
                      <a:endParaRPr lang="da-DK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773.193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Faxe</a:t>
                      </a:r>
                      <a:endParaRPr lang="da-DK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1.085.872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Guldborgsund</a:t>
                      </a:r>
                      <a:endParaRPr lang="da-DK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1.617.894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Kalundborg</a:t>
                      </a:r>
                      <a:endParaRPr lang="da-DK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1.478.641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Lolland</a:t>
                      </a:r>
                      <a:endParaRPr lang="da-DK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1.086.775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Næstved</a:t>
                      </a:r>
                      <a:endParaRPr lang="da-DK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2.531.996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Odsherred</a:t>
                      </a:r>
                      <a:endParaRPr lang="da-DK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836.873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Ringsted</a:t>
                      </a:r>
                      <a:endParaRPr lang="da-DK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1.101.077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Slagelse</a:t>
                      </a:r>
                      <a:endParaRPr lang="da-DK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2.309.944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Sorø</a:t>
                      </a:r>
                      <a:endParaRPr lang="da-DK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954.447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Stevns</a:t>
                      </a:r>
                      <a:endParaRPr lang="da-DK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643.123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Vordingborg</a:t>
                      </a:r>
                      <a:endParaRPr lang="da-DK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1.289.708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64">
                <a:tc>
                  <a:txBody>
                    <a:bodyPr/>
                    <a:lstStyle/>
                    <a:p>
                      <a:pPr algn="l" fontAlgn="ctr"/>
                      <a:r>
                        <a:rPr lang="da-DK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Hjørring</a:t>
                      </a:r>
                      <a:endParaRPr lang="da-DK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1.992.447</a:t>
                      </a:r>
                      <a:endParaRPr lang="da-DK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3130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æsentatio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Præsentation</Template>
  <TotalTime>891</TotalTime>
  <Words>243</Words>
  <Application>Microsoft Office PowerPoint</Application>
  <PresentationFormat>Skærmshow (4:3)</PresentationFormat>
  <Paragraphs>115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7</vt:i4>
      </vt:variant>
    </vt:vector>
  </HeadingPairs>
  <TitlesOfParts>
    <vt:vector size="9" baseType="lpstr">
      <vt:lpstr>Præsentation</vt:lpstr>
      <vt:lpstr>1_Kontortema</vt:lpstr>
      <vt:lpstr> Socialtilsyn Østs takster for 2017 </vt:lpstr>
      <vt:lpstr>Beregningsgrundlag</vt:lpstr>
      <vt:lpstr>Ændringer i tilbudsstruktur</vt:lpstr>
      <vt:lpstr>Takstudvikling</vt:lpstr>
      <vt:lpstr>Takstudvikling</vt:lpstr>
      <vt:lpstr>Takster i løbende priser</vt:lpstr>
      <vt:lpstr>Objektiv finansiering i løbende priser</vt:lpstr>
    </vt:vector>
  </TitlesOfParts>
  <Company>Holbæk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MED-møde</dc:title>
  <dc:creator>Jan Hansen</dc:creator>
  <cp:lastModifiedBy>Povl Skov</cp:lastModifiedBy>
  <cp:revision>108</cp:revision>
  <cp:lastPrinted>2013-09-03T11:58:05Z</cp:lastPrinted>
  <dcterms:created xsi:type="dcterms:W3CDTF">2013-09-02T09:01:42Z</dcterms:created>
  <dcterms:modified xsi:type="dcterms:W3CDTF">2016-10-06T19:25:46Z</dcterms:modified>
</cp:coreProperties>
</file>