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5"/>
  </p:notesMasterIdLst>
  <p:handoutMasterIdLst>
    <p:handoutMasterId r:id="rId16"/>
  </p:handoutMasterIdLst>
  <p:sldIdLst>
    <p:sldId id="257" r:id="rId3"/>
    <p:sldId id="315" r:id="rId4"/>
    <p:sldId id="332" r:id="rId5"/>
    <p:sldId id="333" r:id="rId6"/>
    <p:sldId id="261" r:id="rId7"/>
    <p:sldId id="323" r:id="rId8"/>
    <p:sldId id="325" r:id="rId9"/>
    <p:sldId id="328" r:id="rId10"/>
    <p:sldId id="326" r:id="rId11"/>
    <p:sldId id="327" r:id="rId12"/>
    <p:sldId id="329" r:id="rId13"/>
    <p:sldId id="334" r:id="rId14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8330" autoAdjust="0"/>
  </p:normalViewPr>
  <p:slideViewPr>
    <p:cSldViewPr>
      <p:cViewPr varScale="1">
        <p:scale>
          <a:sx n="84" d="100"/>
          <a:sy n="84" d="100"/>
        </p:scale>
        <p:origin x="-7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7A778-B821-4304-9B45-024A7570F85C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FFDE1E8-0880-4FDD-AD4E-643EC42AA2F9}">
      <dgm:prSet phldrT="[Teks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da-DK" b="1" dirty="0" smtClean="0"/>
            <a:t>Borger</a:t>
          </a:r>
        </a:p>
        <a:p>
          <a:r>
            <a:rPr lang="da-DK" dirty="0" smtClean="0"/>
            <a:t>Kvalitet og udvikling</a:t>
          </a:r>
          <a:endParaRPr lang="da-DK" dirty="0"/>
        </a:p>
      </dgm:t>
    </dgm:pt>
    <dgm:pt modelId="{D0E0A226-F844-4C27-86C9-FC4D2129C9EA}" type="parTrans" cxnId="{0C51E9E7-4166-4B85-A14C-E02A704E24A1}">
      <dgm:prSet/>
      <dgm:spPr/>
      <dgm:t>
        <a:bodyPr/>
        <a:lstStyle/>
        <a:p>
          <a:endParaRPr lang="da-DK"/>
        </a:p>
      </dgm:t>
    </dgm:pt>
    <dgm:pt modelId="{39BE5CED-2EAD-4143-929A-D9E1272FDDFD}" type="sibTrans" cxnId="{0C51E9E7-4166-4B85-A14C-E02A704E24A1}">
      <dgm:prSet/>
      <dgm:spPr/>
      <dgm:t>
        <a:bodyPr/>
        <a:lstStyle/>
        <a:p>
          <a:endParaRPr lang="da-DK"/>
        </a:p>
      </dgm:t>
    </dgm:pt>
    <dgm:pt modelId="{4E433C76-5D79-4B3E-A69A-3F9A6F554F24}">
      <dgm:prSet phldrT="[Tekst]"/>
      <dgm:spPr/>
      <dgm:t>
        <a:bodyPr/>
        <a:lstStyle/>
        <a:p>
          <a:r>
            <a:rPr lang="da-DK" dirty="0" smtClean="0"/>
            <a:t>Socialtilsyn</a:t>
          </a:r>
          <a:endParaRPr lang="da-DK" dirty="0"/>
        </a:p>
      </dgm:t>
    </dgm:pt>
    <dgm:pt modelId="{2BBAD014-2F91-44BF-941A-62BC0B7BEF88}" type="parTrans" cxnId="{1F41162C-0FE9-4A52-8ED4-96B19B181191}">
      <dgm:prSet/>
      <dgm:spPr/>
      <dgm:t>
        <a:bodyPr/>
        <a:lstStyle/>
        <a:p>
          <a:endParaRPr lang="da-DK"/>
        </a:p>
      </dgm:t>
    </dgm:pt>
    <dgm:pt modelId="{FD265F12-6507-406E-B427-FD1A6458C3D2}" type="sibTrans" cxnId="{1F41162C-0FE9-4A52-8ED4-96B19B181191}">
      <dgm:prSet/>
      <dgm:spPr/>
      <dgm:t>
        <a:bodyPr/>
        <a:lstStyle/>
        <a:p>
          <a:endParaRPr lang="da-DK"/>
        </a:p>
      </dgm:t>
    </dgm:pt>
    <dgm:pt modelId="{D0377D80-A64F-4AC6-8661-259D1BC32B16}">
      <dgm:prSet phldrT="[Teks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da-DK" dirty="0" smtClean="0"/>
            <a:t>Kommuner</a:t>
          </a:r>
          <a:endParaRPr lang="da-DK" dirty="0"/>
        </a:p>
      </dgm:t>
    </dgm:pt>
    <dgm:pt modelId="{1F3747C6-E52C-4C42-A0F5-FC7D85329273}" type="parTrans" cxnId="{6ACADBE6-5B36-4F1C-9352-B8737266466C}">
      <dgm:prSet/>
      <dgm:spPr/>
      <dgm:t>
        <a:bodyPr/>
        <a:lstStyle/>
        <a:p>
          <a:endParaRPr lang="da-DK"/>
        </a:p>
      </dgm:t>
    </dgm:pt>
    <dgm:pt modelId="{83A19319-5BA6-460F-882E-4CBFC16BE5C1}" type="sibTrans" cxnId="{6ACADBE6-5B36-4F1C-9352-B8737266466C}">
      <dgm:prSet/>
      <dgm:spPr/>
      <dgm:t>
        <a:bodyPr/>
        <a:lstStyle/>
        <a:p>
          <a:endParaRPr lang="da-DK"/>
        </a:p>
      </dgm:t>
    </dgm:pt>
    <dgm:pt modelId="{2C4EA80D-BAB0-4A6C-A248-757280CD3833}">
      <dgm:prSet phldrT="[Teks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a-DK" dirty="0" smtClean="0"/>
            <a:t>Region</a:t>
          </a:r>
          <a:endParaRPr lang="da-DK" dirty="0"/>
        </a:p>
      </dgm:t>
    </dgm:pt>
    <dgm:pt modelId="{BD3A2D60-643A-4C28-A526-082652D1350C}" type="parTrans" cxnId="{93CED64E-F9C1-4153-8D5F-4DB237CCF378}">
      <dgm:prSet/>
      <dgm:spPr/>
      <dgm:t>
        <a:bodyPr/>
        <a:lstStyle/>
        <a:p>
          <a:endParaRPr lang="da-DK"/>
        </a:p>
      </dgm:t>
    </dgm:pt>
    <dgm:pt modelId="{478087D9-F6E2-45BD-B2B8-E9A130435BB7}" type="sibTrans" cxnId="{93CED64E-F9C1-4153-8D5F-4DB237CCF378}">
      <dgm:prSet/>
      <dgm:spPr/>
      <dgm:t>
        <a:bodyPr/>
        <a:lstStyle/>
        <a:p>
          <a:endParaRPr lang="da-DK"/>
        </a:p>
      </dgm:t>
    </dgm:pt>
    <dgm:pt modelId="{2D3F8295-B553-4128-905B-17F13FFB496F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a-DK" dirty="0" smtClean="0"/>
            <a:t>Arbejdstilsynet</a:t>
          </a:r>
        </a:p>
      </dgm:t>
    </dgm:pt>
    <dgm:pt modelId="{6052238F-A71C-4741-85F4-05E602F3D7E6}" type="parTrans" cxnId="{BC047A3C-31F4-4217-999F-08C47BD75817}">
      <dgm:prSet/>
      <dgm:spPr/>
      <dgm:t>
        <a:bodyPr/>
        <a:lstStyle/>
        <a:p>
          <a:endParaRPr lang="da-DK"/>
        </a:p>
      </dgm:t>
    </dgm:pt>
    <dgm:pt modelId="{967EAD4C-F958-4445-8CC5-CACB50C5BAB8}" type="sibTrans" cxnId="{BC047A3C-31F4-4217-999F-08C47BD75817}">
      <dgm:prSet/>
      <dgm:spPr/>
      <dgm:t>
        <a:bodyPr/>
        <a:lstStyle/>
        <a:p>
          <a:endParaRPr lang="da-DK"/>
        </a:p>
      </dgm:t>
    </dgm:pt>
    <dgm:pt modelId="{B9EEB765-29AD-4533-827E-DC67FD87BE36}" type="pres">
      <dgm:prSet presAssocID="{9767A778-B821-4304-9B45-024A7570F85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4018031A-50DF-402D-AE10-9E339E1CEC45}" type="pres">
      <dgm:prSet presAssocID="{CFFDE1E8-0880-4FDD-AD4E-643EC42AA2F9}" presName="centerShape" presStyleLbl="node0" presStyleIdx="0" presStyleCnt="1"/>
      <dgm:spPr/>
      <dgm:t>
        <a:bodyPr/>
        <a:lstStyle/>
        <a:p>
          <a:endParaRPr lang="da-DK"/>
        </a:p>
      </dgm:t>
    </dgm:pt>
    <dgm:pt modelId="{9745D24C-A6A2-44EA-9E1A-AFB205528B21}" type="pres">
      <dgm:prSet presAssocID="{4E433C76-5D79-4B3E-A69A-3F9A6F554F24}" presName="node" presStyleLbl="node1" presStyleIdx="0" presStyleCnt="4" custScaleX="127707" custScaleY="132616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381603E-8608-4888-AE8A-DFBD2E6AEF5F}" type="pres">
      <dgm:prSet presAssocID="{4E433C76-5D79-4B3E-A69A-3F9A6F554F24}" presName="dummy" presStyleCnt="0"/>
      <dgm:spPr/>
    </dgm:pt>
    <dgm:pt modelId="{5A04ED5E-8382-4E4D-AEB0-FB48EF074AEE}" type="pres">
      <dgm:prSet presAssocID="{FD265F12-6507-406E-B427-FD1A6458C3D2}" presName="sibTrans" presStyleLbl="sibTrans2D1" presStyleIdx="0" presStyleCnt="4"/>
      <dgm:spPr/>
      <dgm:t>
        <a:bodyPr/>
        <a:lstStyle/>
        <a:p>
          <a:endParaRPr lang="da-DK"/>
        </a:p>
      </dgm:t>
    </dgm:pt>
    <dgm:pt modelId="{16C7FA0C-689C-4FAC-AE4F-2A0478B31097}" type="pres">
      <dgm:prSet presAssocID="{D0377D80-A64F-4AC6-8661-259D1BC32B16}" presName="node" presStyleLbl="node1" presStyleIdx="1" presStyleCnt="4" custScaleX="123857" custScaleY="13449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3B1420F-7B60-427D-A175-8861D7DC08A3}" type="pres">
      <dgm:prSet presAssocID="{D0377D80-A64F-4AC6-8661-259D1BC32B16}" presName="dummy" presStyleCnt="0"/>
      <dgm:spPr/>
    </dgm:pt>
    <dgm:pt modelId="{B979FA30-EABF-4400-9435-B636CB00854B}" type="pres">
      <dgm:prSet presAssocID="{83A19319-5BA6-460F-882E-4CBFC16BE5C1}" presName="sibTrans" presStyleLbl="sibTrans2D1" presStyleIdx="1" presStyleCnt="4"/>
      <dgm:spPr/>
      <dgm:t>
        <a:bodyPr/>
        <a:lstStyle/>
        <a:p>
          <a:endParaRPr lang="da-DK"/>
        </a:p>
      </dgm:t>
    </dgm:pt>
    <dgm:pt modelId="{A0D7D17D-07F3-4331-8B5D-05D96D9FD633}" type="pres">
      <dgm:prSet presAssocID="{2C4EA80D-BAB0-4A6C-A248-757280CD3833}" presName="node" presStyleLbl="node1" presStyleIdx="2" presStyleCnt="4" custScaleX="134729" custScaleY="12174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7B8B2CE-E98C-4A2A-B40C-3B74547614F2}" type="pres">
      <dgm:prSet presAssocID="{2C4EA80D-BAB0-4A6C-A248-757280CD3833}" presName="dummy" presStyleCnt="0"/>
      <dgm:spPr/>
    </dgm:pt>
    <dgm:pt modelId="{1DC3B14D-99C9-4511-91B2-213506822D9D}" type="pres">
      <dgm:prSet presAssocID="{478087D9-F6E2-45BD-B2B8-E9A130435BB7}" presName="sibTrans" presStyleLbl="sibTrans2D1" presStyleIdx="2" presStyleCnt="4"/>
      <dgm:spPr/>
      <dgm:t>
        <a:bodyPr/>
        <a:lstStyle/>
        <a:p>
          <a:endParaRPr lang="da-DK"/>
        </a:p>
      </dgm:t>
    </dgm:pt>
    <dgm:pt modelId="{EFA0970D-E5DD-4414-89B2-AD7006D7E769}" type="pres">
      <dgm:prSet presAssocID="{2D3F8295-B553-4128-905B-17F13FFB496F}" presName="node" presStyleLbl="node1" presStyleIdx="3" presStyleCnt="4" custScaleX="133672" custScaleY="12362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8D54E05-B243-4B13-8B45-D67AC2C335A4}" type="pres">
      <dgm:prSet presAssocID="{2D3F8295-B553-4128-905B-17F13FFB496F}" presName="dummy" presStyleCnt="0"/>
      <dgm:spPr/>
    </dgm:pt>
    <dgm:pt modelId="{E0E09B5C-1A36-4544-A5F4-EC77C802A6E4}" type="pres">
      <dgm:prSet presAssocID="{967EAD4C-F958-4445-8CC5-CACB50C5BAB8}" presName="sibTrans" presStyleLbl="sibTrans2D1" presStyleIdx="3" presStyleCnt="4"/>
      <dgm:spPr/>
      <dgm:t>
        <a:bodyPr/>
        <a:lstStyle/>
        <a:p>
          <a:endParaRPr lang="da-DK"/>
        </a:p>
      </dgm:t>
    </dgm:pt>
  </dgm:ptLst>
  <dgm:cxnLst>
    <dgm:cxn modelId="{8B7EE554-EFD4-493A-A302-6783EC44A58C}" type="presOf" srcId="{FD265F12-6507-406E-B427-FD1A6458C3D2}" destId="{5A04ED5E-8382-4E4D-AEB0-FB48EF074AEE}" srcOrd="0" destOrd="0" presId="urn:microsoft.com/office/officeart/2005/8/layout/radial6"/>
    <dgm:cxn modelId="{ABA91D36-F655-4ADE-AD8C-53F7ECDA7CE9}" type="presOf" srcId="{967EAD4C-F958-4445-8CC5-CACB50C5BAB8}" destId="{E0E09B5C-1A36-4544-A5F4-EC77C802A6E4}" srcOrd="0" destOrd="0" presId="urn:microsoft.com/office/officeart/2005/8/layout/radial6"/>
    <dgm:cxn modelId="{6116664B-E763-4960-9EB2-3B1BEA529738}" type="presOf" srcId="{CFFDE1E8-0880-4FDD-AD4E-643EC42AA2F9}" destId="{4018031A-50DF-402D-AE10-9E339E1CEC45}" srcOrd="0" destOrd="0" presId="urn:microsoft.com/office/officeart/2005/8/layout/radial6"/>
    <dgm:cxn modelId="{6ACADBE6-5B36-4F1C-9352-B8737266466C}" srcId="{CFFDE1E8-0880-4FDD-AD4E-643EC42AA2F9}" destId="{D0377D80-A64F-4AC6-8661-259D1BC32B16}" srcOrd="1" destOrd="0" parTransId="{1F3747C6-E52C-4C42-A0F5-FC7D85329273}" sibTransId="{83A19319-5BA6-460F-882E-4CBFC16BE5C1}"/>
    <dgm:cxn modelId="{0C51E9E7-4166-4B85-A14C-E02A704E24A1}" srcId="{9767A778-B821-4304-9B45-024A7570F85C}" destId="{CFFDE1E8-0880-4FDD-AD4E-643EC42AA2F9}" srcOrd="0" destOrd="0" parTransId="{D0E0A226-F844-4C27-86C9-FC4D2129C9EA}" sibTransId="{39BE5CED-2EAD-4143-929A-D9E1272FDDFD}"/>
    <dgm:cxn modelId="{56194174-5FE8-4A1D-AE90-D4A40C4B9303}" type="presOf" srcId="{9767A778-B821-4304-9B45-024A7570F85C}" destId="{B9EEB765-29AD-4533-827E-DC67FD87BE36}" srcOrd="0" destOrd="0" presId="urn:microsoft.com/office/officeart/2005/8/layout/radial6"/>
    <dgm:cxn modelId="{D31F26C7-7947-4AD4-97E1-AA8A99DF750B}" type="presOf" srcId="{478087D9-F6E2-45BD-B2B8-E9A130435BB7}" destId="{1DC3B14D-99C9-4511-91B2-213506822D9D}" srcOrd="0" destOrd="0" presId="urn:microsoft.com/office/officeart/2005/8/layout/radial6"/>
    <dgm:cxn modelId="{93CED64E-F9C1-4153-8D5F-4DB237CCF378}" srcId="{CFFDE1E8-0880-4FDD-AD4E-643EC42AA2F9}" destId="{2C4EA80D-BAB0-4A6C-A248-757280CD3833}" srcOrd="2" destOrd="0" parTransId="{BD3A2D60-643A-4C28-A526-082652D1350C}" sibTransId="{478087D9-F6E2-45BD-B2B8-E9A130435BB7}"/>
    <dgm:cxn modelId="{1F41162C-0FE9-4A52-8ED4-96B19B181191}" srcId="{CFFDE1E8-0880-4FDD-AD4E-643EC42AA2F9}" destId="{4E433C76-5D79-4B3E-A69A-3F9A6F554F24}" srcOrd="0" destOrd="0" parTransId="{2BBAD014-2F91-44BF-941A-62BC0B7BEF88}" sibTransId="{FD265F12-6507-406E-B427-FD1A6458C3D2}"/>
    <dgm:cxn modelId="{C60D9F20-4098-44EA-A710-FC2C7F72CFCC}" type="presOf" srcId="{83A19319-5BA6-460F-882E-4CBFC16BE5C1}" destId="{B979FA30-EABF-4400-9435-B636CB00854B}" srcOrd="0" destOrd="0" presId="urn:microsoft.com/office/officeart/2005/8/layout/radial6"/>
    <dgm:cxn modelId="{0E061A7F-D5EE-407C-970F-3F4C1F61FDEA}" type="presOf" srcId="{D0377D80-A64F-4AC6-8661-259D1BC32B16}" destId="{16C7FA0C-689C-4FAC-AE4F-2A0478B31097}" srcOrd="0" destOrd="0" presId="urn:microsoft.com/office/officeart/2005/8/layout/radial6"/>
    <dgm:cxn modelId="{BC047A3C-31F4-4217-999F-08C47BD75817}" srcId="{CFFDE1E8-0880-4FDD-AD4E-643EC42AA2F9}" destId="{2D3F8295-B553-4128-905B-17F13FFB496F}" srcOrd="3" destOrd="0" parTransId="{6052238F-A71C-4741-85F4-05E602F3D7E6}" sibTransId="{967EAD4C-F958-4445-8CC5-CACB50C5BAB8}"/>
    <dgm:cxn modelId="{AA14DC56-F8AB-4419-8462-4156C26C8B4B}" type="presOf" srcId="{4E433C76-5D79-4B3E-A69A-3F9A6F554F24}" destId="{9745D24C-A6A2-44EA-9E1A-AFB205528B21}" srcOrd="0" destOrd="0" presId="urn:microsoft.com/office/officeart/2005/8/layout/radial6"/>
    <dgm:cxn modelId="{FA9A5642-7046-4258-8C65-EDDB4008A206}" type="presOf" srcId="{2D3F8295-B553-4128-905B-17F13FFB496F}" destId="{EFA0970D-E5DD-4414-89B2-AD7006D7E769}" srcOrd="0" destOrd="0" presId="urn:microsoft.com/office/officeart/2005/8/layout/radial6"/>
    <dgm:cxn modelId="{FE9E618F-AD93-4B47-BB44-92DC2CA2CDD5}" type="presOf" srcId="{2C4EA80D-BAB0-4A6C-A248-757280CD3833}" destId="{A0D7D17D-07F3-4331-8B5D-05D96D9FD633}" srcOrd="0" destOrd="0" presId="urn:microsoft.com/office/officeart/2005/8/layout/radial6"/>
    <dgm:cxn modelId="{A93E0B8F-8422-4BE5-9E41-E1730C337316}" type="presParOf" srcId="{B9EEB765-29AD-4533-827E-DC67FD87BE36}" destId="{4018031A-50DF-402D-AE10-9E339E1CEC45}" srcOrd="0" destOrd="0" presId="urn:microsoft.com/office/officeart/2005/8/layout/radial6"/>
    <dgm:cxn modelId="{FA096E9A-B044-41A7-A8BF-BF00C65C490D}" type="presParOf" srcId="{B9EEB765-29AD-4533-827E-DC67FD87BE36}" destId="{9745D24C-A6A2-44EA-9E1A-AFB205528B21}" srcOrd="1" destOrd="0" presId="urn:microsoft.com/office/officeart/2005/8/layout/radial6"/>
    <dgm:cxn modelId="{7FD13E92-2913-459E-9004-0B2C75025944}" type="presParOf" srcId="{B9EEB765-29AD-4533-827E-DC67FD87BE36}" destId="{3381603E-8608-4888-AE8A-DFBD2E6AEF5F}" srcOrd="2" destOrd="0" presId="urn:microsoft.com/office/officeart/2005/8/layout/radial6"/>
    <dgm:cxn modelId="{C84967E0-C5C6-490F-A5F7-EDB4ADF75E6F}" type="presParOf" srcId="{B9EEB765-29AD-4533-827E-DC67FD87BE36}" destId="{5A04ED5E-8382-4E4D-AEB0-FB48EF074AEE}" srcOrd="3" destOrd="0" presId="urn:microsoft.com/office/officeart/2005/8/layout/radial6"/>
    <dgm:cxn modelId="{D5BD99D7-08EB-49D4-B030-AA275730796B}" type="presParOf" srcId="{B9EEB765-29AD-4533-827E-DC67FD87BE36}" destId="{16C7FA0C-689C-4FAC-AE4F-2A0478B31097}" srcOrd="4" destOrd="0" presId="urn:microsoft.com/office/officeart/2005/8/layout/radial6"/>
    <dgm:cxn modelId="{DD3E3731-A73D-47F7-960C-2FFD42E348C9}" type="presParOf" srcId="{B9EEB765-29AD-4533-827E-DC67FD87BE36}" destId="{F3B1420F-7B60-427D-A175-8861D7DC08A3}" srcOrd="5" destOrd="0" presId="urn:microsoft.com/office/officeart/2005/8/layout/radial6"/>
    <dgm:cxn modelId="{269F6834-AF0A-4A88-B98E-F9BAAB51FAA5}" type="presParOf" srcId="{B9EEB765-29AD-4533-827E-DC67FD87BE36}" destId="{B979FA30-EABF-4400-9435-B636CB00854B}" srcOrd="6" destOrd="0" presId="urn:microsoft.com/office/officeart/2005/8/layout/radial6"/>
    <dgm:cxn modelId="{4F76097A-17F7-4DCC-87DE-129EEB16217E}" type="presParOf" srcId="{B9EEB765-29AD-4533-827E-DC67FD87BE36}" destId="{A0D7D17D-07F3-4331-8B5D-05D96D9FD633}" srcOrd="7" destOrd="0" presId="urn:microsoft.com/office/officeart/2005/8/layout/radial6"/>
    <dgm:cxn modelId="{3A166FE7-FB05-4569-A6A0-AECCD0E4C408}" type="presParOf" srcId="{B9EEB765-29AD-4533-827E-DC67FD87BE36}" destId="{27B8B2CE-E98C-4A2A-B40C-3B74547614F2}" srcOrd="8" destOrd="0" presId="urn:microsoft.com/office/officeart/2005/8/layout/radial6"/>
    <dgm:cxn modelId="{193CA3BE-A744-46BB-98D9-33B2492F67B9}" type="presParOf" srcId="{B9EEB765-29AD-4533-827E-DC67FD87BE36}" destId="{1DC3B14D-99C9-4511-91B2-213506822D9D}" srcOrd="9" destOrd="0" presId="urn:microsoft.com/office/officeart/2005/8/layout/radial6"/>
    <dgm:cxn modelId="{32C6404A-0B15-49B0-8A18-4028CB1B7663}" type="presParOf" srcId="{B9EEB765-29AD-4533-827E-DC67FD87BE36}" destId="{EFA0970D-E5DD-4414-89B2-AD7006D7E769}" srcOrd="10" destOrd="0" presId="urn:microsoft.com/office/officeart/2005/8/layout/radial6"/>
    <dgm:cxn modelId="{AE766E7C-9948-4643-8B30-E67C13AD00BA}" type="presParOf" srcId="{B9EEB765-29AD-4533-827E-DC67FD87BE36}" destId="{F8D54E05-B243-4B13-8B45-D67AC2C335A4}" srcOrd="11" destOrd="0" presId="urn:microsoft.com/office/officeart/2005/8/layout/radial6"/>
    <dgm:cxn modelId="{58FD40A2-49AF-4C08-B766-CEFC26FEFF98}" type="presParOf" srcId="{B9EEB765-29AD-4533-827E-DC67FD87BE36}" destId="{E0E09B5C-1A36-4544-A5F4-EC77C802A6E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E09B5C-1A36-4544-A5F4-EC77C802A6E4}">
      <dsp:nvSpPr>
        <dsp:cNvPr id="0" name=""/>
        <dsp:cNvSpPr/>
      </dsp:nvSpPr>
      <dsp:spPr>
        <a:xfrm>
          <a:off x="1721564" y="536311"/>
          <a:ext cx="3379099" cy="3379099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3B14D-99C9-4511-91B2-213506822D9D}">
      <dsp:nvSpPr>
        <dsp:cNvPr id="0" name=""/>
        <dsp:cNvSpPr/>
      </dsp:nvSpPr>
      <dsp:spPr>
        <a:xfrm>
          <a:off x="1721564" y="536311"/>
          <a:ext cx="3379099" cy="3379099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9FA30-EABF-4400-9435-B636CB00854B}">
      <dsp:nvSpPr>
        <dsp:cNvPr id="0" name=""/>
        <dsp:cNvSpPr/>
      </dsp:nvSpPr>
      <dsp:spPr>
        <a:xfrm>
          <a:off x="1721564" y="536311"/>
          <a:ext cx="3379099" cy="3379099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4ED5E-8382-4E4D-AEB0-FB48EF074AEE}">
      <dsp:nvSpPr>
        <dsp:cNvPr id="0" name=""/>
        <dsp:cNvSpPr/>
      </dsp:nvSpPr>
      <dsp:spPr>
        <a:xfrm>
          <a:off x="1721564" y="536311"/>
          <a:ext cx="3379099" cy="3379099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8031A-50DF-402D-AE10-9E339E1CEC45}">
      <dsp:nvSpPr>
        <dsp:cNvPr id="0" name=""/>
        <dsp:cNvSpPr/>
      </dsp:nvSpPr>
      <dsp:spPr>
        <a:xfrm>
          <a:off x="2632773" y="1447521"/>
          <a:ext cx="1556680" cy="1556680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900" b="1" kern="1200" dirty="0" smtClean="0"/>
            <a:t>Borger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900" kern="1200" dirty="0" smtClean="0"/>
            <a:t>Kvalitet og udvikling</a:t>
          </a:r>
          <a:endParaRPr lang="da-DK" sz="1900" kern="1200" dirty="0"/>
        </a:p>
      </dsp:txBody>
      <dsp:txXfrm>
        <a:off x="2632773" y="1447521"/>
        <a:ext cx="1556680" cy="1556680"/>
      </dsp:txXfrm>
    </dsp:sp>
    <dsp:sp modelId="{9745D24C-A6A2-44EA-9E1A-AFB205528B21}">
      <dsp:nvSpPr>
        <dsp:cNvPr id="0" name=""/>
        <dsp:cNvSpPr/>
      </dsp:nvSpPr>
      <dsp:spPr>
        <a:xfrm>
          <a:off x="2715317" y="-147002"/>
          <a:ext cx="1391593" cy="1445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 smtClean="0"/>
            <a:t>Socialtilsyn</a:t>
          </a:r>
          <a:endParaRPr lang="da-DK" sz="1200" kern="1200" dirty="0"/>
        </a:p>
      </dsp:txBody>
      <dsp:txXfrm>
        <a:off x="2715317" y="-147002"/>
        <a:ext cx="1391593" cy="1445085"/>
      </dsp:txXfrm>
    </dsp:sp>
    <dsp:sp modelId="{16C7FA0C-689C-4FAC-AE4F-2A0478B31097}">
      <dsp:nvSpPr>
        <dsp:cNvPr id="0" name=""/>
        <dsp:cNvSpPr/>
      </dsp:nvSpPr>
      <dsp:spPr>
        <a:xfrm>
          <a:off x="4386614" y="1493081"/>
          <a:ext cx="1349640" cy="146556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 smtClean="0"/>
            <a:t>Kommuner</a:t>
          </a:r>
          <a:endParaRPr lang="da-DK" sz="1200" kern="1200" dirty="0"/>
        </a:p>
      </dsp:txBody>
      <dsp:txXfrm>
        <a:off x="4386614" y="1493081"/>
        <a:ext cx="1349640" cy="1465560"/>
      </dsp:txXfrm>
    </dsp:sp>
    <dsp:sp modelId="{A0D7D17D-07F3-4331-8B5D-05D96D9FD633}">
      <dsp:nvSpPr>
        <dsp:cNvPr id="0" name=""/>
        <dsp:cNvSpPr/>
      </dsp:nvSpPr>
      <dsp:spPr>
        <a:xfrm>
          <a:off x="2677058" y="3212874"/>
          <a:ext cx="1468110" cy="132661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 smtClean="0"/>
            <a:t>Region</a:t>
          </a:r>
          <a:endParaRPr lang="da-DK" sz="1200" kern="1200" dirty="0"/>
        </a:p>
      </dsp:txBody>
      <dsp:txXfrm>
        <a:off x="2677058" y="3212874"/>
        <a:ext cx="1468110" cy="1326615"/>
      </dsp:txXfrm>
    </dsp:sp>
    <dsp:sp modelId="{EFA0970D-E5DD-4414-89B2-AD7006D7E769}">
      <dsp:nvSpPr>
        <dsp:cNvPr id="0" name=""/>
        <dsp:cNvSpPr/>
      </dsp:nvSpPr>
      <dsp:spPr>
        <a:xfrm>
          <a:off x="1032496" y="1552315"/>
          <a:ext cx="1456592" cy="1347090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 smtClean="0"/>
            <a:t>Arbejdstilsynet</a:t>
          </a:r>
        </a:p>
      </dsp:txBody>
      <dsp:txXfrm>
        <a:off x="1032496" y="1552315"/>
        <a:ext cx="1456592" cy="1347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CDD34-3B41-4FDB-81F2-835E5B2FD0BF}" type="datetimeFigureOut">
              <a:rPr lang="da-DK" smtClean="0"/>
              <a:pPr/>
              <a:t>28-04-2016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1592A-644A-4FAB-964B-6E2DA28A99B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659581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F8455-4155-4C77-BDD8-950FEE7DB645}" type="datetimeFigureOut">
              <a:rPr lang="da-DK" smtClean="0"/>
              <a:pPr/>
              <a:t>28-04-2016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20023-021C-438E-903E-68680E28A0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2626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0023-021C-438E-903E-68680E28A06E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2161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0023-021C-438E-903E-68680E28A06E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470727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5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6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7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8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9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10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>
                <a:solidFill>
                  <a:prstClr val="black"/>
                </a:solidFill>
              </a:rPr>
              <a:pPr/>
              <a:t>11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82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F0752D-CC7C-4B8E-A192-F50666F7AA10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6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1A1605-8DF1-446A-8B5D-CD330BFDD1FE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06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470C9E-AB2E-4187-BA34-39AC7D8526E5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3922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F0752D-CC7C-4B8E-A192-F50666F7AA10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98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2B93FC-1C55-4153-A8D5-1FFBD3A2419D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143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003950-D508-4089-9C92-FD6201D20164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48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5ABEE7-6810-4D2F-9CA5-E3EE95AF4D41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586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A82205-9164-42ED-9DC4-1CB872007452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928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689B75-DB79-484C-8319-F49237585F29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245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1AE096-6E9E-4982-89A8-5862B0E358BA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589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B905C-3A29-473E-AF6F-02764783A575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82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2B93FC-1C55-4153-A8D5-1FFBD3A2419D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949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E5526D-941B-4732-9988-DB78585E063F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888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1A1605-8DF1-446A-8B5D-CD330BFDD1FE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623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470C9E-AB2E-4187-BA34-39AC7D8526E5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72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003950-D508-4089-9C92-FD6201D20164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66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5ABEE7-6810-4D2F-9CA5-E3EE95AF4D41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776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A82205-9164-42ED-9DC4-1CB872007452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64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689B75-DB79-484C-8319-F49237585F29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291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1AE096-6E9E-4982-89A8-5862B0E358BA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37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B905C-3A29-473E-AF6F-02764783A575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63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E5526D-941B-4732-9988-DB78585E063F}" type="datetime1">
              <a:rPr lang="da-DK">
                <a:solidFill>
                  <a:prstClr val="black"/>
                </a:solidFill>
              </a:rPr>
              <a:pPr/>
              <a:t>28-04-2016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>
              <a:solidFill>
                <a:prstClr val="black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>
                <a:solidFill>
                  <a:prstClr val="black"/>
                </a:solidFill>
              </a:rPr>
              <a:pPr/>
              <a:t>‹nr.›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407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75048"/>
            <a:ext cx="8229600" cy="1101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067" y="5104209"/>
            <a:ext cx="2857500" cy="1781175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9832" y="116632"/>
            <a:ext cx="5798418" cy="6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340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75048"/>
            <a:ext cx="8229600" cy="1101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067" y="5104209"/>
            <a:ext cx="2857500" cy="1781175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9832" y="116632"/>
            <a:ext cx="5798418" cy="6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178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27" y="908719"/>
            <a:ext cx="9144000" cy="334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772400" cy="18002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Politikker temamøde</a:t>
            </a:r>
            <a:br>
              <a:rPr lang="da-DK" sz="2800" dirty="0" smtClean="0"/>
            </a:br>
            <a:r>
              <a:rPr lang="da-DK" sz="2800" dirty="0" smtClean="0"/>
              <a:t>- Region Sjælland</a:t>
            </a:r>
            <a:br>
              <a:rPr lang="da-DK" sz="2800" dirty="0" smtClean="0"/>
            </a:b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75656" y="5875040"/>
            <a:ext cx="6400800" cy="982960"/>
          </a:xfrm>
        </p:spPr>
        <p:txBody>
          <a:bodyPr>
            <a:normAutofit/>
          </a:bodyPr>
          <a:lstStyle/>
          <a:p>
            <a:r>
              <a:rPr lang="da-DK" sz="2400" dirty="0" smtClean="0">
                <a:solidFill>
                  <a:schemeClr val="tx1"/>
                </a:solidFill>
              </a:rPr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xmlns="" val="12011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01824"/>
          </a:xfrm>
        </p:spPr>
        <p:txBody>
          <a:bodyPr>
            <a:normAutofit/>
          </a:bodyPr>
          <a:lstStyle/>
          <a:p>
            <a:r>
              <a:rPr lang="da-DK" sz="3200" dirty="0" smtClean="0"/>
              <a:t>Årsrapport 2015 data, nygodkendelser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10</a:t>
            </a:fld>
            <a:endParaRPr lang="da-DK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0266" y="2543870"/>
            <a:ext cx="9492374" cy="354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58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01824"/>
          </a:xfrm>
        </p:spPr>
        <p:txBody>
          <a:bodyPr>
            <a:normAutofit/>
          </a:bodyPr>
          <a:lstStyle/>
          <a:p>
            <a:r>
              <a:rPr lang="da-DK" sz="3200" dirty="0" smtClean="0"/>
              <a:t>Værd at vide – helt aktuelt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da-DK" sz="2400" dirty="0" smtClean="0"/>
              <a:t>Der er stor søgning på aktindsigtsbegæringer pt. Gennemsnitligt </a:t>
            </a:r>
            <a:r>
              <a:rPr lang="da-DK" sz="2400" dirty="0" err="1" smtClean="0"/>
              <a:t>een</a:t>
            </a:r>
            <a:r>
              <a:rPr lang="da-DK" sz="2400" dirty="0" smtClean="0"/>
              <a:t> om ugen i 2016. Nogle aktindsigter er af ekstremt stort omfang – mange tusinde sider.</a:t>
            </a:r>
          </a:p>
          <a:p>
            <a:pPr lvl="1"/>
            <a:r>
              <a:rPr lang="da-DK" sz="2400" dirty="0" smtClean="0"/>
              <a:t>Større problematik omkring § 107/108 og ABL. Lovliggørelse af eksisterende konstruktioner i mange kommuner. Se bilaget fra Social og indenrigsministeriet: Notat om visitation til boformer.pdf</a:t>
            </a:r>
          </a:p>
          <a:p>
            <a:pPr lvl="1"/>
            <a:r>
              <a:rPr lang="da-DK" sz="2400" dirty="0" smtClean="0"/>
              <a:t>Fokus på ensartethed og </a:t>
            </a:r>
            <a:r>
              <a:rPr lang="da-DK" sz="2400" dirty="0" err="1" smtClean="0"/>
              <a:t>sagstider</a:t>
            </a:r>
            <a:endParaRPr lang="da-DK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11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56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5930-EDC9-4C13-87D7-1328962E0C3D}" type="slidenum">
              <a:rPr lang="da-DK" smtClean="0">
                <a:solidFill>
                  <a:prstClr val="black"/>
                </a:solidFill>
              </a:rPr>
              <a:pPr/>
              <a:t>12</a:t>
            </a:fld>
            <a:endParaRPr lang="da-DK">
              <a:solidFill>
                <a:prstClr val="black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3696940977"/>
              </p:ext>
            </p:extLst>
          </p:nvPr>
        </p:nvGraphicFramePr>
        <p:xfrm>
          <a:off x="1043608" y="980728"/>
          <a:ext cx="67687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boks 7"/>
          <p:cNvSpPr txBox="1"/>
          <p:nvPr/>
        </p:nvSpPr>
        <p:spPr>
          <a:xfrm>
            <a:off x="251520" y="260649"/>
            <a:ext cx="2232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Borgere med psykiatriske sygdomme, og tilbud der arbejder med disse, vurderes til at være i </a:t>
            </a:r>
            <a:r>
              <a:rPr lang="da-D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højrisko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Kvalitetsmangel, utilsigtede hændelser og afbrudte </a:t>
            </a:r>
            <a:r>
              <a:rPr lang="da-D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behand-lingsforløb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da-D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6156176" y="903203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Divergens mellem tilbuddenes målgrupper og de konkrete borgere der findes i tilbuddet.</a:t>
            </a:r>
            <a:endParaRPr lang="da-D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23528" y="3933056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Arbejdstilsynet 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 holdninger til </a:t>
            </a:r>
            <a:r>
              <a:rPr lang="da-D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alenearbejde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personalets mulighed for at lave risikovurderinger mv.</a:t>
            </a:r>
            <a:endParaRPr lang="da-D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3059832" y="5517232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Psyk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afdelinger vil ikke modtage misbrugere, de har ringe mulighed for at genindlægge og de udskriver ikke-færdigbehandlede til gaden/herberg eller bosteder.</a:t>
            </a:r>
            <a:endParaRPr lang="da-D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6535893" y="2825061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Kommuner </a:t>
            </a:r>
            <a:r>
              <a:rPr lang="da-D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 er myndigheder (handlekommuner) og skal drive tilbud der udfordres </a:t>
            </a:r>
            <a:r>
              <a:rPr lang="da-D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ift</a:t>
            </a:r>
            <a:r>
              <a:rPr lang="da-D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målgrupper, sikkerhed og samarbejde, hvilket resulterer i svingende kvalitet i indsatsen</a:t>
            </a:r>
            <a:endParaRPr lang="da-D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8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Indhold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400" dirty="0" smtClean="0"/>
              <a:t>Opgaven</a:t>
            </a:r>
          </a:p>
          <a:p>
            <a:pPr marL="0" indent="0">
              <a:buNone/>
            </a:pPr>
            <a:r>
              <a:rPr lang="da-DK" sz="2400" dirty="0" smtClean="0"/>
              <a:t>Nationalt</a:t>
            </a:r>
          </a:p>
          <a:p>
            <a:r>
              <a:rPr lang="da-DK" sz="2400" dirty="0" smtClean="0"/>
              <a:t>Midtvejsevaluering</a:t>
            </a:r>
            <a:endParaRPr lang="da-DK" sz="2400" dirty="0"/>
          </a:p>
          <a:p>
            <a:r>
              <a:rPr lang="da-DK" sz="2400" dirty="0"/>
              <a:t>Evalueringen af Lov om </a:t>
            </a:r>
            <a:r>
              <a:rPr lang="da-DK" sz="2400" dirty="0" smtClean="0"/>
              <a:t>Socialtilsyn</a:t>
            </a:r>
          </a:p>
          <a:p>
            <a:pPr marL="0" indent="0">
              <a:buNone/>
            </a:pPr>
            <a:r>
              <a:rPr lang="da-DK" sz="2400" dirty="0" smtClean="0"/>
              <a:t>Lokalt</a:t>
            </a:r>
            <a:endParaRPr lang="da-DK" sz="2400" dirty="0"/>
          </a:p>
          <a:p>
            <a:r>
              <a:rPr lang="da-DK" sz="2400" dirty="0" smtClean="0"/>
              <a:t>Arbejdsgruppe vedr. økonomisk tilsyn</a:t>
            </a:r>
          </a:p>
          <a:p>
            <a:r>
              <a:rPr lang="da-DK" sz="2400" dirty="0" smtClean="0"/>
              <a:t>Samarbejde </a:t>
            </a:r>
            <a:r>
              <a:rPr lang="da-DK" sz="2400" dirty="0"/>
              <a:t>med KKR</a:t>
            </a:r>
          </a:p>
          <a:p>
            <a:r>
              <a:rPr lang="da-DK" sz="2400" dirty="0" smtClean="0"/>
              <a:t>Årsrapport 2015 –</a:t>
            </a:r>
          </a:p>
          <a:p>
            <a:r>
              <a:rPr lang="da-DK" sz="2400" dirty="0" smtClean="0"/>
              <a:t>Værd af vide - helt aktuelt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5930-EDC9-4C13-87D7-1328962E0C3D}" type="slidenum">
              <a:rPr lang="da-DK" smtClean="0">
                <a:solidFill>
                  <a:prstClr val="black"/>
                </a:solidFill>
              </a:rPr>
              <a:pPr/>
              <a:t>2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10000" dirty="0" smtClean="0"/>
              <a:t>Socialtilsynene har </a:t>
            </a:r>
            <a:r>
              <a:rPr lang="da-DK" sz="10000" dirty="0"/>
              <a:t>ansvar for at </a:t>
            </a:r>
            <a:r>
              <a:rPr lang="da-DK" sz="10000" dirty="0" err="1"/>
              <a:t>nygodkende</a:t>
            </a:r>
            <a:r>
              <a:rPr lang="da-DK" sz="10000" dirty="0"/>
              <a:t> tilbud, </a:t>
            </a:r>
            <a:r>
              <a:rPr lang="da-DK" sz="10000" dirty="0" smtClean="0"/>
              <a:t>og plejefamilier</a:t>
            </a:r>
            <a:r>
              <a:rPr lang="da-DK" sz="10000" dirty="0"/>
              <a:t>, samt føre </a:t>
            </a:r>
            <a:r>
              <a:rPr lang="da-DK" sz="10000" dirty="0" smtClean="0"/>
              <a:t>driftstilsyn.</a:t>
            </a:r>
          </a:p>
          <a:p>
            <a:pPr marL="0" indent="0">
              <a:buNone/>
            </a:pPr>
            <a:r>
              <a:rPr lang="da-DK" sz="9800" dirty="0" smtClean="0"/>
              <a:t>Kvalitetsmodellen, 7 temaer: </a:t>
            </a:r>
            <a:endParaRPr lang="da-DK" sz="9800" dirty="0"/>
          </a:p>
          <a:p>
            <a:r>
              <a:rPr lang="da-DK" sz="9800" dirty="0"/>
              <a:t>1.	Uddannelse og beskæftigelse</a:t>
            </a:r>
          </a:p>
          <a:p>
            <a:r>
              <a:rPr lang="da-DK" sz="9800" dirty="0"/>
              <a:t>2.	Selvstændighed og relationer</a:t>
            </a:r>
          </a:p>
          <a:p>
            <a:r>
              <a:rPr lang="da-DK" sz="9800" dirty="0"/>
              <a:t>3.	Målgrupper, metoder og resultater</a:t>
            </a:r>
          </a:p>
          <a:p>
            <a:r>
              <a:rPr lang="da-DK" sz="9800" dirty="0"/>
              <a:t>4.	Organisation og ledelse</a:t>
            </a:r>
          </a:p>
          <a:p>
            <a:r>
              <a:rPr lang="da-DK" sz="9800" dirty="0"/>
              <a:t>5.	Kompetencer</a:t>
            </a:r>
          </a:p>
          <a:p>
            <a:r>
              <a:rPr lang="da-DK" sz="9800" dirty="0"/>
              <a:t>6.	Økonomi</a:t>
            </a:r>
          </a:p>
          <a:p>
            <a:r>
              <a:rPr lang="da-DK" sz="9800" dirty="0"/>
              <a:t>7.	Fysiske rammer. </a:t>
            </a:r>
          </a:p>
          <a:p>
            <a:pPr marL="0" indent="0">
              <a:buNone/>
            </a:pPr>
            <a:r>
              <a:rPr lang="da-DK" sz="9800" dirty="0"/>
              <a:t> </a:t>
            </a:r>
            <a:r>
              <a:rPr lang="da-DK" sz="9800" dirty="0" smtClean="0"/>
              <a:t>Datatriangulering - data </a:t>
            </a:r>
            <a:r>
              <a:rPr lang="da-DK" sz="9800" dirty="0"/>
              <a:t>fra forskellige kilder </a:t>
            </a:r>
            <a:endParaRPr lang="da-DK" sz="9800" dirty="0" smtClean="0"/>
          </a:p>
          <a:p>
            <a:endParaRPr lang="da-DK" sz="98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5930-EDC9-4C13-87D7-1328962E0C3D}" type="slidenum">
              <a:rPr lang="da-DK" smtClean="0">
                <a:solidFill>
                  <a:prstClr val="black"/>
                </a:solidFill>
              </a:rPr>
              <a:pPr/>
              <a:t>3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6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Opgaven forts.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9600" dirty="0"/>
              <a:t>Fokus på:</a:t>
            </a:r>
          </a:p>
          <a:p>
            <a:r>
              <a:rPr lang="da-DK" sz="9600" dirty="0"/>
              <a:t>Er plejefamilier og tilbuddenes kvalitet i fokus – får borgerne den kvalitet, med tilhørende resultater, som handlekommunerne betaler for, dvs. er der sammenhæng mellem økonomi og kvalitet, samt ikke mindst et borgerperspektiv. </a:t>
            </a:r>
            <a:endParaRPr lang="da-DK" sz="9600" dirty="0" smtClean="0"/>
          </a:p>
          <a:p>
            <a:r>
              <a:rPr lang="da-DK" sz="9600" dirty="0" smtClean="0"/>
              <a:t>Borgerperspektiv</a:t>
            </a:r>
            <a:endParaRPr lang="da-DK" sz="9600" dirty="0"/>
          </a:p>
          <a:p>
            <a:r>
              <a:rPr lang="da-DK" sz="9600" dirty="0"/>
              <a:t>Tilbuddenes juridiske og økonomiske bæredygtighed, herunder om offentlige midler anvendes ansvarligt og efter gældende regler?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5930-EDC9-4C13-87D7-1328962E0C3D}" type="slidenum">
              <a:rPr lang="da-DK" smtClean="0">
                <a:solidFill>
                  <a:prstClr val="black"/>
                </a:solidFill>
              </a:rPr>
              <a:pPr/>
              <a:t>4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56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01824"/>
          </a:xfrm>
        </p:spPr>
        <p:txBody>
          <a:bodyPr>
            <a:normAutofit/>
          </a:bodyPr>
          <a:lstStyle/>
          <a:p>
            <a:r>
              <a:rPr lang="da-DK" dirty="0"/>
              <a:t>Midtvejsevaluering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da-DK" sz="5100" dirty="0" smtClean="0"/>
              <a:t>Ultimo januar 2016 udkom midtvejsevalueringen af tilsynsreformen</a:t>
            </a:r>
          </a:p>
          <a:p>
            <a:pPr marL="0" lvl="0" indent="0">
              <a:buNone/>
            </a:pPr>
            <a:endParaRPr lang="da-DK" sz="3600" dirty="0" smtClean="0"/>
          </a:p>
          <a:p>
            <a:pPr marL="0" lvl="0" indent="0">
              <a:buNone/>
            </a:pPr>
            <a:r>
              <a:rPr lang="da-DK" sz="3600" b="1" dirty="0" smtClean="0"/>
              <a:t>I Socialministeriets pressemeddelelse fremgår det:</a:t>
            </a:r>
          </a:p>
          <a:p>
            <a:pPr marL="0" indent="0">
              <a:buNone/>
            </a:pPr>
            <a:r>
              <a:rPr lang="da-DK" sz="3600" dirty="0"/>
              <a:t/>
            </a:r>
            <a:br>
              <a:rPr lang="da-DK" sz="3600" dirty="0"/>
            </a:br>
            <a:r>
              <a:rPr lang="da-DK" sz="3600" dirty="0"/>
              <a:t>-       Størstedelen af plejefamilierne og de sociale tilbud er tilfredse med tilsynet. Samtidig mener plejefamilierne og tilbuddene generelt, at der er en god balance mellem kontrol og dialog.</a:t>
            </a:r>
          </a:p>
          <a:p>
            <a:endParaRPr lang="da-DK" sz="3600" dirty="0"/>
          </a:p>
          <a:p>
            <a:pPr marL="0" indent="0">
              <a:buNone/>
            </a:pPr>
            <a:r>
              <a:rPr lang="da-DK" sz="3600" dirty="0"/>
              <a:t>-       De nye socialtilsyn er fagligt klædt på til opgaven med at godkende og føre tilsyn og bruger generelt lovgivningen efter hensigten.</a:t>
            </a:r>
          </a:p>
          <a:p>
            <a:pPr marL="0" indent="0">
              <a:buNone/>
            </a:pPr>
            <a:r>
              <a:rPr lang="da-DK" sz="3600" dirty="0"/>
              <a:t> </a:t>
            </a:r>
          </a:p>
          <a:p>
            <a:pPr marL="0" indent="0">
              <a:buNone/>
            </a:pPr>
            <a:r>
              <a:rPr lang="da-DK" sz="3600" dirty="0"/>
              <a:t>-       </a:t>
            </a:r>
            <a:r>
              <a:rPr lang="da-DK" sz="3600" dirty="0" err="1"/>
              <a:t>Whistleblowerordningen</a:t>
            </a:r>
            <a:r>
              <a:rPr lang="da-DK" sz="3600" dirty="0"/>
              <a:t>, der giver mulighed for at henvende sig anonymt til tilsynene, giver socialtilsynene oplysninger, de ellers ikke ville have fået, og som de kan bruge.</a:t>
            </a:r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5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6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01824"/>
          </a:xfrm>
        </p:spPr>
        <p:txBody>
          <a:bodyPr>
            <a:noAutofit/>
          </a:bodyPr>
          <a:lstStyle/>
          <a:p>
            <a:r>
              <a:rPr lang="da-DK" sz="3600" dirty="0" smtClean="0"/>
              <a:t>Evaluering af Lov om Socialtilsyn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sz="3600" dirty="0" smtClean="0"/>
              <a:t>Det blev indskrevet i Lov om Socialtilsyn at loven skulle evalueres efter 2 år – denne evaluering er i gang.</a:t>
            </a:r>
          </a:p>
          <a:p>
            <a:r>
              <a:rPr lang="da-DK" sz="3600" dirty="0" smtClean="0"/>
              <a:t>Der har været dialog møder med socialministeren.</a:t>
            </a:r>
          </a:p>
          <a:p>
            <a:r>
              <a:rPr lang="da-DK" sz="3600" dirty="0" smtClean="0"/>
              <a:t>Der forventes påbegyndt politisk behandling inden sommerferien.</a:t>
            </a:r>
            <a:endParaRPr lang="da-DK" sz="3600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6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4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01824"/>
          </a:xfrm>
        </p:spPr>
        <p:txBody>
          <a:bodyPr>
            <a:normAutofit fontScale="90000"/>
          </a:bodyPr>
          <a:lstStyle/>
          <a:p>
            <a:pPr algn="l"/>
            <a:r>
              <a:rPr lang="da-DK" sz="4000" dirty="0" smtClean="0"/>
              <a:t>Samarbejde med KKR og kommuner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3600" dirty="0" smtClean="0"/>
              <a:t>Kommunerundemøder x 1 årligt og ad hoc</a:t>
            </a:r>
          </a:p>
          <a:p>
            <a:r>
              <a:rPr lang="da-DK" sz="3600" dirty="0" smtClean="0"/>
              <a:t>Socialtilsynet har lagt op til et øget samarbejde, fx indenfor:</a:t>
            </a:r>
          </a:p>
          <a:p>
            <a:pPr lvl="1"/>
            <a:r>
              <a:rPr lang="da-DK" dirty="0" smtClean="0"/>
              <a:t>Rekruttering af familieplejere, sikre forsyning</a:t>
            </a:r>
          </a:p>
          <a:p>
            <a:pPr lvl="1"/>
            <a:r>
              <a:rPr lang="da-DK" dirty="0" smtClean="0"/>
              <a:t>Beredskab i forhold til tragiske/alvorlige hændelser</a:t>
            </a:r>
          </a:p>
          <a:p>
            <a:pPr lvl="1"/>
            <a:r>
              <a:rPr lang="da-DK" dirty="0" smtClean="0"/>
              <a:t>Arbejdsgruppen om økonomisk tilsyn</a:t>
            </a:r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7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6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01824"/>
          </a:xfrm>
        </p:spPr>
        <p:txBody>
          <a:bodyPr>
            <a:normAutofit/>
          </a:bodyPr>
          <a:lstStyle/>
          <a:p>
            <a:pPr algn="l"/>
            <a:r>
              <a:rPr lang="da-DK" sz="4000" dirty="0" smtClean="0"/>
              <a:t>Om årsrapporten 2015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Rapporten er under udarbejdelse</a:t>
            </a:r>
          </a:p>
          <a:p>
            <a:r>
              <a:rPr lang="da-DK" sz="3600" dirty="0" smtClean="0"/>
              <a:t>Forventet orientering til KKR / RS 17 den 13/6 2016</a:t>
            </a:r>
          </a:p>
          <a:p>
            <a:r>
              <a:rPr lang="da-DK" sz="3600" dirty="0" smtClean="0"/>
              <a:t>Offentliggørelse  senest1/7 2016</a:t>
            </a:r>
          </a:p>
          <a:p>
            <a:r>
              <a:rPr lang="da-DK" sz="3600" dirty="0" smtClean="0"/>
              <a:t>Lidt tal fra rapporten på følgende slides.</a:t>
            </a:r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8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992500"/>
            <a:ext cx="8229600" cy="1101824"/>
          </a:xfrm>
        </p:spPr>
        <p:txBody>
          <a:bodyPr>
            <a:normAutofit/>
          </a:bodyPr>
          <a:lstStyle/>
          <a:p>
            <a:pPr algn="l"/>
            <a:r>
              <a:rPr lang="da-DK" sz="3200" dirty="0" smtClean="0"/>
              <a:t>Årsrapport 2015 data, godkendte tilbud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sz="3600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2045930-EDC9-4C13-87D7-1328962E0C3D}" type="slidenum">
              <a:rPr lang="da-DK" smtClean="0">
                <a:solidFill>
                  <a:prstClr val="black"/>
                </a:solidFill>
              </a:rPr>
              <a:pPr algn="r"/>
              <a:t>9</a:t>
            </a:fld>
            <a:endParaRPr lang="da-DK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2580"/>
            <a:ext cx="7704856" cy="445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117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æsentati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Præsentati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449</Words>
  <Application>Microsoft Office PowerPoint</Application>
  <PresentationFormat>Skærmshow (4:3)</PresentationFormat>
  <Paragraphs>97</Paragraphs>
  <Slides>12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12</vt:i4>
      </vt:variant>
    </vt:vector>
  </HeadingPairs>
  <TitlesOfParts>
    <vt:vector size="14" baseType="lpstr">
      <vt:lpstr>Præsentation</vt:lpstr>
      <vt:lpstr>4_Præsentation</vt:lpstr>
      <vt:lpstr> Politikker temamøde - Region Sjælland </vt:lpstr>
      <vt:lpstr>Indhold</vt:lpstr>
      <vt:lpstr>Opgaven?</vt:lpstr>
      <vt:lpstr>Opgaven forts.</vt:lpstr>
      <vt:lpstr>Midtvejsevaluering</vt:lpstr>
      <vt:lpstr>Evaluering af Lov om Socialtilsyn</vt:lpstr>
      <vt:lpstr>Samarbejde med KKR og kommuner</vt:lpstr>
      <vt:lpstr>Om årsrapporten 2015</vt:lpstr>
      <vt:lpstr>Årsrapport 2015 data, godkendte tilbud</vt:lpstr>
      <vt:lpstr>Årsrapport 2015 data, nygodkendelser</vt:lpstr>
      <vt:lpstr>Værd at vide – helt aktuelt</vt:lpstr>
      <vt:lpstr>Dias nummer 12</vt:lpstr>
    </vt:vector>
  </TitlesOfParts>
  <Company>Holbæk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</dc:title>
  <dc:creator>Heidi Mødekjær</dc:creator>
  <cp:lastModifiedBy>Povl Skov</cp:lastModifiedBy>
  <cp:revision>110</cp:revision>
  <cp:lastPrinted>2015-10-20T14:13:34Z</cp:lastPrinted>
  <dcterms:created xsi:type="dcterms:W3CDTF">2015-07-16T07:00:16Z</dcterms:created>
  <dcterms:modified xsi:type="dcterms:W3CDTF">2016-04-28T09:46:07Z</dcterms:modified>
</cp:coreProperties>
</file>