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  <p:sldMasterId id="2147483760" r:id="rId2"/>
    <p:sldMasterId id="2147483772" r:id="rId3"/>
    <p:sldMasterId id="2147483785" r:id="rId4"/>
    <p:sldMasterId id="2147483797" r:id="rId5"/>
    <p:sldMasterId id="2147483799" r:id="rId6"/>
  </p:sldMasterIdLst>
  <p:notesMasterIdLst>
    <p:notesMasterId r:id="rId23"/>
  </p:notesMasterIdLst>
  <p:handoutMasterIdLst>
    <p:handoutMasterId r:id="rId24"/>
  </p:handoutMasterIdLst>
  <p:sldIdLst>
    <p:sldId id="443" r:id="rId7"/>
    <p:sldId id="522" r:id="rId8"/>
    <p:sldId id="526" r:id="rId9"/>
    <p:sldId id="525" r:id="rId10"/>
    <p:sldId id="535" r:id="rId11"/>
    <p:sldId id="527" r:id="rId12"/>
    <p:sldId id="539" r:id="rId13"/>
    <p:sldId id="545" r:id="rId14"/>
    <p:sldId id="546" r:id="rId15"/>
    <p:sldId id="547" r:id="rId16"/>
    <p:sldId id="543" r:id="rId17"/>
    <p:sldId id="544" r:id="rId18"/>
    <p:sldId id="540" r:id="rId19"/>
    <p:sldId id="503" r:id="rId20"/>
    <p:sldId id="541" r:id="rId21"/>
    <p:sldId id="542" r:id="rId22"/>
  </p:sldIdLst>
  <p:sldSz cx="9144000" cy="6858000" type="screen4x3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F2FA0D2B-BA29-47ED-8236-FB912B4C3CD5}">
          <p14:sldIdLst/>
        </p14:section>
        <p14:section name="Ikke-navngivet sektion" id="{73EC2864-D642-463E-9326-869BE1E96BDF}">
          <p14:sldIdLst>
            <p14:sldId id="443"/>
            <p14:sldId id="522"/>
            <p14:sldId id="526"/>
            <p14:sldId id="525"/>
            <p14:sldId id="535"/>
            <p14:sldId id="527"/>
            <p14:sldId id="539"/>
            <p14:sldId id="545"/>
            <p14:sldId id="546"/>
            <p14:sldId id="547"/>
            <p14:sldId id="543"/>
            <p14:sldId id="544"/>
            <p14:sldId id="540"/>
            <p14:sldId id="503"/>
            <p14:sldId id="541"/>
            <p14:sldId id="54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  <p15:guide id="3" orient="horz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31"/>
    <a:srgbClr val="005024"/>
    <a:srgbClr val="79C060"/>
    <a:srgbClr val="6B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8343" autoAdjust="0"/>
  </p:normalViewPr>
  <p:slideViewPr>
    <p:cSldViewPr>
      <p:cViewPr>
        <p:scale>
          <a:sx n="90" d="100"/>
          <a:sy n="90" d="100"/>
        </p:scale>
        <p:origin x="-582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2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32"/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Macintosh%20HD:Users:brugr1:OneDriveBusiness:DCH:Data:DCH_figurer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Macintosh%20HD:Users:brugr1:OneDriveBusiness:DCH:Data:DCH_figurer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Macintosh%20HD:Users:brugr1:OneDriveBusiness:DCH:Data:DCH_figurer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012505649441106E-2"/>
          <c:y val="0.26492996504661875"/>
          <c:w val="0.894873172856266"/>
          <c:h val="0.7350699407351799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Diagrammer!$B$34</c:f>
              <c:numCache>
                <c:formatCode>#,#00</c:formatCode>
                <c:ptCount val="1"/>
                <c:pt idx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C-4619-80B4-F7183EE2FCC5}"/>
            </c:ext>
          </c:extLst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1.6436832129931193E-2"/>
                  <c:y val="-6.783434319263671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3.2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Diagrammer!$C$34</c:f>
              <c:numCache>
                <c:formatCode>#,#00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5C-4619-80B4-F7183EE2F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451456"/>
        <c:axId val="122452992"/>
      </c:barChart>
      <c:catAx>
        <c:axId val="122451456"/>
        <c:scaling>
          <c:orientation val="minMax"/>
        </c:scaling>
        <c:delete val="1"/>
        <c:axPos val="l"/>
        <c:majorTickMark val="out"/>
        <c:minorTickMark val="none"/>
        <c:tickLblPos val="nextTo"/>
        <c:crossAx val="122452992"/>
        <c:crosses val="autoZero"/>
        <c:auto val="1"/>
        <c:lblAlgn val="ctr"/>
        <c:lblOffset val="100"/>
        <c:noMultiLvlLbl val="0"/>
      </c:catAx>
      <c:valAx>
        <c:axId val="122452992"/>
        <c:scaling>
          <c:orientation val="minMax"/>
          <c:max val="10"/>
        </c:scaling>
        <c:delete val="1"/>
        <c:axPos val="b"/>
        <c:numFmt formatCode="#,#00" sourceLinked="1"/>
        <c:majorTickMark val="out"/>
        <c:minorTickMark val="none"/>
        <c:tickLblPos val="nextTo"/>
        <c:crossAx val="122451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563413571867001E-2"/>
          <c:y val="0.26493005926481999"/>
          <c:w val="0.894873172856266"/>
          <c:h val="0.690977622856719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Diagrammer!$B$34</c:f>
              <c:numCache>
                <c:formatCode>#,#00</c:formatCode>
                <c:ptCount val="1"/>
                <c:pt idx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C-4619-80B4-F7183EE2FCC5}"/>
            </c:ext>
          </c:extLst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3.284644846031949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Diagrammer!$C$34</c:f>
              <c:numCache>
                <c:formatCode>#,#00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5C-4619-80B4-F7183EE2F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732928"/>
        <c:axId val="122734464"/>
      </c:barChart>
      <c:catAx>
        <c:axId val="122732928"/>
        <c:scaling>
          <c:orientation val="minMax"/>
        </c:scaling>
        <c:delete val="1"/>
        <c:axPos val="l"/>
        <c:majorTickMark val="out"/>
        <c:minorTickMark val="none"/>
        <c:tickLblPos val="nextTo"/>
        <c:crossAx val="122734464"/>
        <c:crosses val="autoZero"/>
        <c:auto val="1"/>
        <c:lblAlgn val="ctr"/>
        <c:lblOffset val="100"/>
        <c:noMultiLvlLbl val="0"/>
      </c:catAx>
      <c:valAx>
        <c:axId val="122734464"/>
        <c:scaling>
          <c:orientation val="minMax"/>
          <c:max val="10"/>
        </c:scaling>
        <c:delete val="1"/>
        <c:axPos val="b"/>
        <c:numFmt formatCode="#,#00" sourceLinked="1"/>
        <c:majorTickMark val="out"/>
        <c:minorTickMark val="none"/>
        <c:tickLblPos val="nextTo"/>
        <c:crossAx val="122732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563413571867001E-2"/>
          <c:y val="0.26493005926481999"/>
          <c:w val="0.894873172856266"/>
          <c:h val="0.6909776228567196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7,5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Diagrammer!$B$34</c:f>
              <c:numCache>
                <c:formatCode>#,#00</c:formatCode>
                <c:ptCount val="1"/>
                <c:pt idx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C-4619-80B4-F7183EE2FCC5}"/>
            </c:ext>
          </c:extLst>
        </c:ser>
        <c:ser>
          <c:idx val="1"/>
          <c:order val="1"/>
          <c:invertIfNegative val="0"/>
          <c:dLbls>
            <c:dLbl>
              <c:idx val="0"/>
              <c:layout>
                <c:manualLayout>
                  <c:x val="3.284644846031949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Diagrammer!$C$34</c:f>
              <c:numCache>
                <c:formatCode>#,#00</c:formatCode>
                <c:ptCount val="1"/>
                <c:pt idx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5C-4619-80B4-F7183EE2F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468288"/>
        <c:axId val="131478272"/>
      </c:barChart>
      <c:catAx>
        <c:axId val="131468288"/>
        <c:scaling>
          <c:orientation val="minMax"/>
        </c:scaling>
        <c:delete val="1"/>
        <c:axPos val="l"/>
        <c:majorTickMark val="out"/>
        <c:minorTickMark val="none"/>
        <c:tickLblPos val="nextTo"/>
        <c:crossAx val="131478272"/>
        <c:crosses val="autoZero"/>
        <c:auto val="1"/>
        <c:lblAlgn val="ctr"/>
        <c:lblOffset val="100"/>
        <c:noMultiLvlLbl val="0"/>
      </c:catAx>
      <c:valAx>
        <c:axId val="131478272"/>
        <c:scaling>
          <c:orientation val="minMax"/>
          <c:max val="10"/>
        </c:scaling>
        <c:delete val="1"/>
        <c:axPos val="b"/>
        <c:numFmt formatCode="#,#00" sourceLinked="1"/>
        <c:majorTickMark val="out"/>
        <c:minorTickMark val="none"/>
        <c:tickLblPos val="nextTo"/>
        <c:crossAx val="131468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da-DK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0.46599</cdr:x>
      <cdr:y>0.45355</cdr:y>
    </cdr:from>
    <cdr:to>
      <cdr:x>0.6455</cdr:x>
      <cdr:y>0.53312</cdr:y>
    </cdr:to>
    <cdr:sp macro="" textlink="">
      <cdr:nvSpPr>
        <cdr:cNvPr id="3" name="Tekstfelt 2"/>
        <cdr:cNvSpPr txBox="1"/>
      </cdr:nvSpPr>
      <cdr:spPr bwMode="auto">
        <a:xfrm xmlns:a="http://schemas.openxmlformats.org/drawingml/2006/main">
          <a:off x="1800200" y="1052656"/>
          <a:ext cx="693505" cy="184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bIns="0" rtlCol="0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da-DK" sz="1200" b="1" spc="-20" dirty="0" smtClean="0">
              <a:latin typeface="Arial"/>
              <a:cs typeface="Arial"/>
            </a:rPr>
            <a:t>GAP: 4,9</a:t>
          </a:r>
          <a:endParaRPr lang="da-DK" sz="1200" b="1" spc="-20" baseline="0" dirty="0" smtClean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0.22367</cdr:x>
      <cdr:y>0.42308</cdr:y>
    </cdr:from>
    <cdr:to>
      <cdr:x>0.68966</cdr:x>
      <cdr:y>0.61725</cdr:y>
    </cdr:to>
    <cdr:grpSp>
      <cdr:nvGrpSpPr>
        <cdr:cNvPr id="4" name="Grupper 3"/>
        <cdr:cNvGrpSpPr/>
      </cdr:nvGrpSpPr>
      <cdr:grpSpPr>
        <a:xfrm xmlns:a="http://schemas.openxmlformats.org/drawingml/2006/main">
          <a:off x="864085" y="792094"/>
          <a:ext cx="1800219" cy="363526"/>
          <a:chOff x="4579904" y="4592960"/>
          <a:chExt cx="1166496" cy="320204"/>
        </a:xfrm>
      </cdr:grpSpPr>
      <cdr:cxnSp macro="">
        <cdr:nvCxnSpPr>
          <cdr:cNvPr id="5" name="Lige forbindelse 4"/>
          <cdr:cNvCxnSpPr/>
        </cdr:nvCxnSpPr>
        <cdr:spPr>
          <a:xfrm xmlns:a="http://schemas.openxmlformats.org/drawingml/2006/main">
            <a:off x="4579904" y="4592960"/>
            <a:ext cx="1166496" cy="12700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" name="Lige forbindelse 5"/>
          <cdr:cNvCxnSpPr/>
        </cdr:nvCxnSpPr>
        <cdr:spPr>
          <a:xfrm xmlns:a="http://schemas.openxmlformats.org/drawingml/2006/main" flipV="1">
            <a:off x="5746400" y="4592960"/>
            <a:ext cx="0" cy="320204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0.46599</cdr:x>
      <cdr:y>0.45355</cdr:y>
    </cdr:from>
    <cdr:to>
      <cdr:x>0.6455</cdr:x>
      <cdr:y>0.55601</cdr:y>
    </cdr:to>
    <cdr:sp macro="" textlink="">
      <cdr:nvSpPr>
        <cdr:cNvPr id="3" name="Tekstfelt 2"/>
        <cdr:cNvSpPr txBox="1"/>
      </cdr:nvSpPr>
      <cdr:spPr bwMode="auto">
        <a:xfrm xmlns:a="http://schemas.openxmlformats.org/drawingml/2006/main">
          <a:off x="1799982" y="783660"/>
          <a:ext cx="693394" cy="1770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bIns="0" rtlCol="0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da-DK" sz="1200" b="1" spc="-20" dirty="0" smtClean="0">
              <a:latin typeface="Arial"/>
              <a:cs typeface="Arial"/>
            </a:rPr>
            <a:t>GAP: 4,9</a:t>
          </a:r>
          <a:endParaRPr lang="da-DK" sz="1200" b="1" spc="-20" baseline="0" dirty="0" smtClean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0.20503</cdr:x>
      <cdr:y>0.41667</cdr:y>
    </cdr:from>
    <cdr:to>
      <cdr:x>0.65238</cdr:x>
      <cdr:y>0.61084</cdr:y>
    </cdr:to>
    <cdr:grpSp>
      <cdr:nvGrpSpPr>
        <cdr:cNvPr id="4" name="Grupper 3"/>
        <cdr:cNvGrpSpPr/>
      </cdr:nvGrpSpPr>
      <cdr:grpSpPr>
        <a:xfrm xmlns:a="http://schemas.openxmlformats.org/drawingml/2006/main">
          <a:off x="791970" y="719937"/>
          <a:ext cx="1727981" cy="335494"/>
          <a:chOff x="4579904" y="4592960"/>
          <a:chExt cx="1166496" cy="320204"/>
        </a:xfrm>
      </cdr:grpSpPr>
      <cdr:cxnSp macro="">
        <cdr:nvCxnSpPr>
          <cdr:cNvPr id="5" name="Lige forbindelse 4"/>
          <cdr:cNvCxnSpPr/>
        </cdr:nvCxnSpPr>
        <cdr:spPr>
          <a:xfrm xmlns:a="http://schemas.openxmlformats.org/drawingml/2006/main">
            <a:off x="4579904" y="4592960"/>
            <a:ext cx="1166496" cy="12700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" name="Lige forbindelse 5"/>
          <cdr:cNvCxnSpPr/>
        </cdr:nvCxnSpPr>
        <cdr:spPr>
          <a:xfrm xmlns:a="http://schemas.openxmlformats.org/drawingml/2006/main" flipV="1">
            <a:off x="5746400" y="4592960"/>
            <a:ext cx="0" cy="320204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0.46599</cdr:x>
      <cdr:y>0.45355</cdr:y>
    </cdr:from>
    <cdr:to>
      <cdr:x>0.6455</cdr:x>
      <cdr:y>0.55601</cdr:y>
    </cdr:to>
    <cdr:sp macro="" textlink="">
      <cdr:nvSpPr>
        <cdr:cNvPr id="3" name="Tekstfelt 2"/>
        <cdr:cNvSpPr txBox="1"/>
      </cdr:nvSpPr>
      <cdr:spPr bwMode="auto">
        <a:xfrm xmlns:a="http://schemas.openxmlformats.org/drawingml/2006/main">
          <a:off x="1799982" y="783660"/>
          <a:ext cx="693394" cy="1770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bIns="0" rtlCol="0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da-DK" sz="1200" b="1" spc="-20" dirty="0" smtClean="0">
              <a:latin typeface="Arial"/>
              <a:cs typeface="Arial"/>
            </a:rPr>
            <a:t>GAP: 4,6</a:t>
          </a:r>
          <a:endParaRPr lang="da-DK" sz="1200" b="1" spc="-20" baseline="0" dirty="0" smtClean="0"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0.20506</cdr:x>
      <cdr:y>0.41675</cdr:y>
    </cdr:from>
    <cdr:to>
      <cdr:x>0.65241</cdr:x>
      <cdr:y>0.61092</cdr:y>
    </cdr:to>
    <cdr:grpSp>
      <cdr:nvGrpSpPr>
        <cdr:cNvPr id="4" name="Grupper 3"/>
        <cdr:cNvGrpSpPr/>
      </cdr:nvGrpSpPr>
      <cdr:grpSpPr>
        <a:xfrm xmlns:a="http://schemas.openxmlformats.org/drawingml/2006/main">
          <a:off x="792086" y="720075"/>
          <a:ext cx="1727981" cy="335494"/>
          <a:chOff x="4579904" y="4592960"/>
          <a:chExt cx="1166496" cy="320204"/>
        </a:xfrm>
      </cdr:grpSpPr>
      <cdr:cxnSp macro="">
        <cdr:nvCxnSpPr>
          <cdr:cNvPr id="5" name="Lige forbindelse 4"/>
          <cdr:cNvCxnSpPr/>
        </cdr:nvCxnSpPr>
        <cdr:spPr>
          <a:xfrm xmlns:a="http://schemas.openxmlformats.org/drawingml/2006/main">
            <a:off x="4579904" y="4592960"/>
            <a:ext cx="1166496" cy="12700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" name="Lige forbindelse 5"/>
          <cdr:cNvCxnSpPr/>
        </cdr:nvCxnSpPr>
        <cdr:spPr>
          <a:xfrm xmlns:a="http://schemas.openxmlformats.org/drawingml/2006/main" flipV="1">
            <a:off x="5746400" y="4592960"/>
            <a:ext cx="0" cy="320204"/>
          </a:xfrm>
          <a:prstGeom xmlns:a="http://schemas.openxmlformats.org/drawingml/2006/main" prst="line">
            <a:avLst/>
          </a:prstGeom>
          <a:ln xmlns:a="http://schemas.openxmlformats.org/drawingml/2006/main"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198C1-3FA0-4F43-AC61-4D1ACF680E37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82CB0-52CF-4E88-A9D5-D9F96E950B92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660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02CAB-C5DD-49DE-9F55-5CBB071EE1E3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3B57B-EF6F-4BCC-97EE-164AEF05D50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2549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56562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4041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40417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4041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16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a-DK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911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4041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3B57B-EF6F-4BCC-97EE-164AEF05D505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19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8601"/>
            <a:ext cx="7618040" cy="9681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200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6631632" cy="4014192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92D05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2320" y="6309320"/>
            <a:ext cx="1315721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37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0010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153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9846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1076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5599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20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6518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314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37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" name="Rektangel 5"/>
          <p:cNvSpPr/>
          <p:nvPr userDrawn="1"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7617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3313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18320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8601"/>
            <a:ext cx="7618040" cy="96815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200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6631632" cy="4014192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92D05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2320" y="6309320"/>
            <a:ext cx="1315721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37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088" y="1800225"/>
            <a:ext cx="2879725" cy="2879725"/>
          </a:xfrm>
          <a:solidFill>
            <a:schemeClr val="tx1"/>
          </a:solidFill>
        </p:spPr>
        <p:txBody>
          <a:bodyPr tIns="324000" anchor="t">
            <a:normAutofit/>
          </a:bodyPr>
          <a:lstStyle>
            <a:lvl1pPr marL="198000">
              <a:lnSpc>
                <a:spcPct val="79000"/>
              </a:lnSpc>
              <a:defRPr sz="4200" cap="all" baseline="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43137" y="6414863"/>
            <a:ext cx="634753" cy="25152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711101" y="5483275"/>
            <a:ext cx="1181201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-271005" y="4709953"/>
            <a:ext cx="301009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686175" y="1800225"/>
            <a:ext cx="5059363" cy="5057775"/>
          </a:xfrm>
        </p:spPr>
        <p:txBody>
          <a:bodyPr/>
          <a:lstStyle>
            <a:lvl1pPr>
              <a:lnSpc>
                <a:spcPct val="96000"/>
              </a:lnSpc>
              <a:defRPr sz="2600" cap="all" baseline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11" name="TextBox 8"/>
          <p:cNvSpPr txBox="1"/>
          <p:nvPr userDrawn="1"/>
        </p:nvSpPr>
        <p:spPr>
          <a:xfrm>
            <a:off x="-1764704" y="3068960"/>
            <a:ext cx="15966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b="1" dirty="0" smtClean="0">
                <a:solidFill>
                  <a:prstClr val="white"/>
                </a:solidFill>
              </a:rPr>
              <a:t>Choose a background picture:</a:t>
            </a:r>
          </a:p>
          <a:p>
            <a:pPr algn="r"/>
            <a:r>
              <a:rPr lang="en-GB" sz="1000" dirty="0" smtClean="0">
                <a:solidFill>
                  <a:prstClr val="white"/>
                </a:solidFill>
              </a:rPr>
              <a:t>Click the icon in the </a:t>
            </a:r>
            <a:r>
              <a:rPr lang="en-GB" sz="1000" dirty="0" err="1" smtClean="0">
                <a:solidFill>
                  <a:prstClr val="white"/>
                </a:solidFill>
              </a:rPr>
              <a:t>center</a:t>
            </a:r>
            <a:r>
              <a:rPr lang="en-GB" sz="1000" dirty="0" smtClean="0">
                <a:solidFill>
                  <a:prstClr val="white"/>
                </a:solidFill>
              </a:rPr>
              <a:t>, choose a picture, send the picture to the back, by </a:t>
            </a:r>
            <a:r>
              <a:rPr lang="en-GB" sz="1000" dirty="0" err="1" smtClean="0">
                <a:solidFill>
                  <a:prstClr val="white"/>
                </a:solidFill>
              </a:rPr>
              <a:t>rightclicking</a:t>
            </a:r>
            <a:r>
              <a:rPr lang="en-GB" sz="1000" dirty="0" smtClean="0">
                <a:solidFill>
                  <a:prstClr val="white"/>
                </a:solidFill>
              </a:rPr>
              <a:t> the picture and select “Send to back”.</a:t>
            </a:r>
            <a:endParaRPr lang="en-GB" sz="1000" dirty="0">
              <a:solidFill>
                <a:prstClr val="white"/>
              </a:solidFill>
            </a:endParaRPr>
          </a:p>
        </p:txBody>
      </p:sp>
      <p:sp>
        <p:nvSpPr>
          <p:cNvPr id="18" name="TextBox 20"/>
          <p:cNvSpPr txBox="1">
            <a:spLocks noChangeArrowheads="1"/>
          </p:cNvSpPr>
          <p:nvPr userDrawn="1"/>
        </p:nvSpPr>
        <p:spPr bwMode="auto">
          <a:xfrm>
            <a:off x="9252519" y="2159000"/>
            <a:ext cx="1668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000" b="1" dirty="0" smtClean="0">
                <a:solidFill>
                  <a:prstClr val="white"/>
                </a:solidFill>
                <a:latin typeface="Calibri"/>
              </a:rPr>
              <a:t>Go from Heading to bodytext:</a:t>
            </a:r>
            <a:endParaRPr lang="da-DK" sz="1000" dirty="0">
              <a:solidFill>
                <a:prstClr val="white"/>
              </a:solidFill>
              <a:latin typeface="Calibri"/>
            </a:endParaRPr>
          </a:p>
          <a:p>
            <a:pPr eaLnBrk="1" hangingPunct="1">
              <a:spcBef>
                <a:spcPct val="50000"/>
              </a:spcBef>
            </a:pP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Use ‘Decrease </a:t>
            </a:r>
            <a:r>
              <a:rPr lang="da-DK" sz="1000" dirty="0">
                <a:solidFill>
                  <a:prstClr val="white"/>
                </a:solidFill>
                <a:latin typeface="Calibri"/>
              </a:rPr>
              <a:t>/ </a:t>
            </a: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Increase </a:t>
            </a:r>
            <a:r>
              <a:rPr lang="da-DK" sz="1000" dirty="0">
                <a:solidFill>
                  <a:prstClr val="white"/>
                </a:solidFill>
                <a:latin typeface="Calibri"/>
              </a:rPr>
              <a:t/>
            </a:r>
            <a:br>
              <a:rPr lang="da-DK" sz="1000" dirty="0">
                <a:solidFill>
                  <a:prstClr val="white"/>
                </a:solidFill>
                <a:latin typeface="Calibri"/>
              </a:rPr>
            </a:b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indent’ in order to use the various levels.</a:t>
            </a:r>
          </a:p>
          <a:p>
            <a:pPr eaLnBrk="1" hangingPunct="1">
              <a:spcBef>
                <a:spcPct val="50000"/>
              </a:spcBef>
            </a:pPr>
            <a:endParaRPr lang="da-DK" sz="1000" dirty="0" smtClean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9" name="Group 2"/>
          <p:cNvGrpSpPr>
            <a:grpSpLocks/>
          </p:cNvGrpSpPr>
          <p:nvPr userDrawn="1"/>
        </p:nvGrpSpPr>
        <p:grpSpPr bwMode="auto">
          <a:xfrm>
            <a:off x="9289133" y="2961206"/>
            <a:ext cx="1030287" cy="247650"/>
            <a:chOff x="-1114425" y="694586"/>
            <a:chExt cx="1030287" cy="248107"/>
          </a:xfrm>
        </p:grpSpPr>
        <p:pic>
          <p:nvPicPr>
            <p:cNvPr id="20" name="Picture 19" descr="fke3b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4425" y="706437"/>
              <a:ext cx="42862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1813" y="704850"/>
              <a:ext cx="44767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Oval 21"/>
            <p:cNvSpPr/>
            <p:nvPr/>
          </p:nvSpPr>
          <p:spPr>
            <a:xfrm>
              <a:off x="-909638" y="696177"/>
              <a:ext cx="246063" cy="24651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prstClr val="white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-531813" y="694586"/>
              <a:ext cx="246063" cy="246517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prstClr val="white"/>
                </a:solidFill>
              </a:endParaRPr>
            </a:p>
          </p:txBody>
        </p:sp>
      </p:grp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9144001" cy="6858000"/>
          </a:xfrm>
          <a:noFill/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08976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The Danish Institute for Human Rights\Jobs\3767_PowerPoint slide samling\Received\Work\IMR_PP_Baggrund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20" y="-1"/>
            <a:ext cx="9167520" cy="687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088" y="1800225"/>
            <a:ext cx="2879725" cy="2879725"/>
          </a:xfrm>
          <a:solidFill>
            <a:schemeClr val="tx1"/>
          </a:solidFill>
        </p:spPr>
        <p:txBody>
          <a:bodyPr tIns="288000" anchor="t">
            <a:normAutofit/>
          </a:bodyPr>
          <a:lstStyle>
            <a:lvl1pPr marL="198000">
              <a:lnSpc>
                <a:spcPct val="96000"/>
              </a:lnSpc>
              <a:defRPr sz="2600" cap="all" baseline="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43137" y="6414863"/>
            <a:ext cx="634753" cy="25152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711101" y="5483275"/>
            <a:ext cx="1181201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-271005" y="4709953"/>
            <a:ext cx="301009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686175" y="1800225"/>
            <a:ext cx="5059363" cy="5057775"/>
          </a:xfrm>
        </p:spPr>
        <p:txBody>
          <a:bodyPr/>
          <a:lstStyle>
            <a:lvl1pPr marL="360000">
              <a:lnSpc>
                <a:spcPct val="100000"/>
              </a:lnSpc>
              <a:defRPr sz="2000" cap="none" baseline="0"/>
            </a:lvl1pPr>
            <a:lvl2pPr marL="360000">
              <a:lnSpc>
                <a:spcPct val="100000"/>
              </a:lnSpc>
              <a:defRPr/>
            </a:lvl2pPr>
            <a:lvl3pPr marL="360000">
              <a:lnSpc>
                <a:spcPct val="100000"/>
              </a:lnSpc>
              <a:defRPr/>
            </a:lvl3pPr>
            <a:lvl4pPr marL="360000">
              <a:lnSpc>
                <a:spcPct val="100000"/>
              </a:lnSpc>
              <a:defRPr/>
            </a:lvl4pPr>
            <a:lvl5pPr marL="360000">
              <a:lnSpc>
                <a:spcPct val="100000"/>
              </a:lnSpc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88" y="-320"/>
            <a:ext cx="2880366" cy="144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2743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443137" y="6414863"/>
            <a:ext cx="634753" cy="251521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711101" y="5483275"/>
            <a:ext cx="1181201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-271005" y="4709953"/>
            <a:ext cx="301009" cy="24100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686175" y="1800225"/>
            <a:ext cx="5059363" cy="5057775"/>
          </a:xfrm>
        </p:spPr>
        <p:txBody>
          <a:bodyPr/>
          <a:lstStyle>
            <a:lvl1pPr marL="360000">
              <a:lnSpc>
                <a:spcPct val="100000"/>
              </a:lnSpc>
              <a:defRPr sz="2000" cap="none" baseline="0"/>
            </a:lvl1pPr>
            <a:lvl2pPr marL="360000">
              <a:lnSpc>
                <a:spcPct val="100000"/>
              </a:lnSpc>
              <a:defRPr/>
            </a:lvl2pPr>
            <a:lvl3pPr marL="360000">
              <a:lnSpc>
                <a:spcPct val="100000"/>
              </a:lnSpc>
              <a:defRPr/>
            </a:lvl3pPr>
            <a:lvl4pPr marL="360000">
              <a:lnSpc>
                <a:spcPct val="100000"/>
              </a:lnSpc>
              <a:defRPr/>
            </a:lvl4pPr>
            <a:lvl5pPr marL="360000">
              <a:lnSpc>
                <a:spcPct val="100000"/>
              </a:lnSpc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46088" y="1800225"/>
            <a:ext cx="2879725" cy="2879725"/>
          </a:xfrm>
        </p:spPr>
        <p:txBody>
          <a:bodyPr tIns="324000"/>
          <a:lstStyle>
            <a:lvl1pPr marL="198000">
              <a:lnSpc>
                <a:spcPct val="79000"/>
              </a:lnSpc>
              <a:defRPr sz="4200" cap="all" baseline="0"/>
            </a:lvl1pPr>
            <a:lvl2pPr marL="198000">
              <a:lnSpc>
                <a:spcPct val="79000"/>
              </a:lnSpc>
              <a:defRPr/>
            </a:lvl2pPr>
            <a:lvl3pPr marL="198000">
              <a:lnSpc>
                <a:spcPct val="79000"/>
              </a:lnSpc>
              <a:defRPr/>
            </a:lvl3pPr>
            <a:lvl4pPr marL="198000">
              <a:lnSpc>
                <a:spcPct val="79000"/>
              </a:lnSpc>
              <a:defRPr/>
            </a:lvl4pPr>
            <a:lvl5pPr marL="198000">
              <a:lnSpc>
                <a:spcPct val="79000"/>
              </a:lnSpc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33336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6174" y="1800224"/>
            <a:ext cx="5059364" cy="505777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46088" y="1800225"/>
            <a:ext cx="2879725" cy="2879725"/>
          </a:xfrm>
        </p:spPr>
        <p:txBody>
          <a:bodyPr>
            <a:noAutofit/>
          </a:bodyPr>
          <a:lstStyle>
            <a:lvl1pPr marL="198000">
              <a:lnSpc>
                <a:spcPct val="96000"/>
              </a:lnSpc>
              <a:defRPr sz="2600" cap="all" baseline="0"/>
            </a:lvl1pPr>
            <a:lvl2pPr marL="198000">
              <a:lnSpc>
                <a:spcPct val="96000"/>
              </a:lnSpc>
              <a:defRPr sz="2600"/>
            </a:lvl2pPr>
            <a:lvl3pPr marL="198000">
              <a:lnSpc>
                <a:spcPct val="96000"/>
              </a:lnSpc>
              <a:defRPr sz="2600"/>
            </a:lvl3pPr>
            <a:lvl4pPr marL="198000">
              <a:lnSpc>
                <a:spcPct val="96000"/>
              </a:lnSpc>
              <a:defRPr sz="2600"/>
            </a:lvl4pPr>
            <a:lvl5pPr marL="198000">
              <a:lnSpc>
                <a:spcPct val="96000"/>
              </a:lnSpc>
              <a:defRPr sz="2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682394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02/05/2016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en-GB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en-GB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46088" y="1800225"/>
            <a:ext cx="2879725" cy="2879725"/>
          </a:xfrm>
        </p:spPr>
        <p:txBody>
          <a:bodyPr>
            <a:noAutofit/>
          </a:bodyPr>
          <a:lstStyle>
            <a:lvl1pPr marL="198000">
              <a:lnSpc>
                <a:spcPct val="96000"/>
              </a:lnSpc>
              <a:defRPr sz="2600" cap="all" baseline="0"/>
            </a:lvl1pPr>
            <a:lvl2pPr marL="198000">
              <a:lnSpc>
                <a:spcPct val="96000"/>
              </a:lnSpc>
              <a:defRPr sz="2600"/>
            </a:lvl2pPr>
            <a:lvl3pPr marL="198000">
              <a:lnSpc>
                <a:spcPct val="96000"/>
              </a:lnSpc>
              <a:defRPr sz="2600"/>
            </a:lvl3pPr>
            <a:lvl4pPr marL="198000">
              <a:lnSpc>
                <a:spcPct val="96000"/>
              </a:lnSpc>
              <a:defRPr sz="2600"/>
            </a:lvl4pPr>
            <a:lvl5pPr marL="198000">
              <a:lnSpc>
                <a:spcPct val="96000"/>
              </a:lnSpc>
              <a:defRPr sz="2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686175" y="1800225"/>
            <a:ext cx="5059363" cy="505777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9288570" y="1801863"/>
            <a:ext cx="1596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prstClr val="white"/>
                </a:solidFill>
              </a:rPr>
              <a:t>To add a picture:</a:t>
            </a:r>
          </a:p>
          <a:p>
            <a:endParaRPr lang="en-GB" sz="1000" b="1" dirty="0" smtClean="0">
              <a:solidFill>
                <a:prstClr val="white"/>
              </a:solidFill>
            </a:endParaRPr>
          </a:p>
          <a:p>
            <a:pPr>
              <a:defRPr/>
            </a:pPr>
            <a:r>
              <a:rPr lang="en-GB" sz="1000" dirty="0" smtClean="0">
                <a:solidFill>
                  <a:prstClr val="white"/>
                </a:solidFill>
              </a:rPr>
              <a:t>Click the icon in the </a:t>
            </a:r>
            <a:r>
              <a:rPr lang="en-GB" sz="1000" dirty="0" err="1" smtClean="0">
                <a:solidFill>
                  <a:prstClr val="white"/>
                </a:solidFill>
              </a:rPr>
              <a:t>center</a:t>
            </a:r>
            <a:r>
              <a:rPr lang="en-GB" sz="1000" dirty="0" smtClean="0">
                <a:solidFill>
                  <a:prstClr val="white"/>
                </a:solidFill>
              </a:rPr>
              <a:t> of the frame.</a:t>
            </a:r>
            <a:endParaRPr lang="en-GB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391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686175" y="1800225"/>
            <a:ext cx="5059363" cy="5057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1267" y="1800225"/>
            <a:ext cx="4114271" cy="5057773"/>
          </a:xfrm>
        </p:spPr>
        <p:txBody>
          <a:bodyPr/>
          <a:lstStyle>
            <a:lvl1pPr marL="0">
              <a:defRPr/>
            </a:lvl1pPr>
            <a:lvl2pPr marL="0">
              <a:defRPr/>
            </a:lvl2pPr>
            <a:lvl3pPr marL="0">
              <a:defRPr/>
            </a:lvl3pPr>
            <a:lvl4pPr marL="0">
              <a:defRPr/>
            </a:lvl4pPr>
            <a:lvl5pPr marL="0"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 rot="10800000">
            <a:off x="4036483" y="1827061"/>
            <a:ext cx="598488" cy="1025874"/>
          </a:xfrm>
          <a:solidFill>
            <a:schemeClr val="tx1"/>
          </a:solidFill>
        </p:spPr>
        <p:txBody>
          <a:bodyPr tIns="0" anchor="t">
            <a:noAutofit/>
          </a:bodyPr>
          <a:lstStyle>
            <a:lvl1pPr marL="0">
              <a:defRPr sz="10000" b="1"/>
            </a:lvl1pPr>
            <a:lvl2pPr marL="0">
              <a:defRPr/>
            </a:lvl2pPr>
            <a:lvl3pPr marL="0">
              <a:defRPr/>
            </a:lvl3pPr>
            <a:lvl4pPr marL="0">
              <a:defRPr/>
            </a:lvl4pPr>
            <a:lvl5pPr marL="0">
              <a:defRPr/>
            </a:lvl5pPr>
          </a:lstStyle>
          <a:p>
            <a:pPr lvl="0"/>
            <a:r>
              <a:rPr lang="da-DK" smtClean="0"/>
              <a:t>“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749319" y="2159000"/>
            <a:ext cx="1596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 smtClean="0">
                <a:solidFill>
                  <a:prstClr val="white"/>
                </a:solidFill>
              </a:rPr>
              <a:t>To add a picture:</a:t>
            </a:r>
          </a:p>
          <a:p>
            <a:pPr algn="r"/>
            <a:endParaRPr lang="en-GB" sz="1000" b="1" dirty="0" smtClean="0">
              <a:solidFill>
                <a:prstClr val="white"/>
              </a:solidFill>
            </a:endParaRPr>
          </a:p>
          <a:p>
            <a:pPr algn="r">
              <a:defRPr/>
            </a:pPr>
            <a:r>
              <a:rPr lang="en-GB" sz="1000" dirty="0" smtClean="0">
                <a:solidFill>
                  <a:prstClr val="white"/>
                </a:solidFill>
              </a:rPr>
              <a:t>Click the icon in the </a:t>
            </a:r>
            <a:r>
              <a:rPr lang="en-GB" sz="1000" dirty="0" err="1" smtClean="0">
                <a:solidFill>
                  <a:prstClr val="white"/>
                </a:solidFill>
              </a:rPr>
              <a:t>center</a:t>
            </a:r>
            <a:r>
              <a:rPr lang="en-GB" sz="1000" dirty="0" smtClean="0">
                <a:solidFill>
                  <a:prstClr val="white"/>
                </a:solidFill>
              </a:rPr>
              <a:t> of the frame.</a:t>
            </a:r>
            <a:endParaRPr lang="en-GB" sz="1000" dirty="0">
              <a:solidFill>
                <a:prstClr val="white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55613" y="1800225"/>
            <a:ext cx="2870200" cy="287972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13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6174" y="4679949"/>
            <a:ext cx="5059364" cy="21780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46088" y="1800225"/>
            <a:ext cx="2879725" cy="2879725"/>
          </a:xfrm>
        </p:spPr>
        <p:txBody>
          <a:bodyPr>
            <a:noAutofit/>
          </a:bodyPr>
          <a:lstStyle>
            <a:lvl1pPr marL="198000">
              <a:lnSpc>
                <a:spcPct val="96000"/>
              </a:lnSpc>
              <a:defRPr sz="2600" cap="all" baseline="0"/>
            </a:lvl1pPr>
            <a:lvl2pPr marL="198000">
              <a:lnSpc>
                <a:spcPct val="96000"/>
              </a:lnSpc>
              <a:defRPr sz="2600"/>
            </a:lvl2pPr>
            <a:lvl3pPr marL="198000">
              <a:lnSpc>
                <a:spcPct val="96000"/>
              </a:lnSpc>
              <a:defRPr sz="2600"/>
            </a:lvl3pPr>
            <a:lvl4pPr marL="198000">
              <a:lnSpc>
                <a:spcPct val="96000"/>
              </a:lnSpc>
              <a:defRPr sz="2600"/>
            </a:lvl4pPr>
            <a:lvl5pPr marL="198000">
              <a:lnSpc>
                <a:spcPct val="96000"/>
              </a:lnSpc>
              <a:defRPr sz="2600"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686175" y="1800225"/>
            <a:ext cx="5059363" cy="287972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252520" y="1798500"/>
            <a:ext cx="1596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prstClr val="white"/>
                </a:solidFill>
              </a:rPr>
              <a:t>To add a picture:</a:t>
            </a:r>
          </a:p>
          <a:p>
            <a:endParaRPr lang="en-GB" sz="1000" b="1" dirty="0" smtClean="0">
              <a:solidFill>
                <a:prstClr val="white"/>
              </a:solidFill>
            </a:endParaRPr>
          </a:p>
          <a:p>
            <a:pPr>
              <a:defRPr/>
            </a:pPr>
            <a:r>
              <a:rPr lang="en-GB" sz="1000" dirty="0" smtClean="0">
                <a:solidFill>
                  <a:prstClr val="white"/>
                </a:solidFill>
              </a:rPr>
              <a:t>Click the icon in the </a:t>
            </a:r>
            <a:r>
              <a:rPr lang="en-GB" sz="1000" dirty="0" err="1" smtClean="0">
                <a:solidFill>
                  <a:prstClr val="white"/>
                </a:solidFill>
              </a:rPr>
              <a:t>center</a:t>
            </a:r>
            <a:r>
              <a:rPr lang="en-GB" sz="1000" dirty="0" smtClean="0">
                <a:solidFill>
                  <a:prstClr val="white"/>
                </a:solidFill>
              </a:rPr>
              <a:t> of the frame.</a:t>
            </a:r>
            <a:endParaRPr lang="en-GB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581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6000"/>
              </a:lnSpc>
              <a:defRPr sz="2600" cap="all" baseline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46088" y="1800225"/>
            <a:ext cx="2879725" cy="505777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692696" y="1800225"/>
            <a:ext cx="1596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1" dirty="0" smtClean="0">
                <a:solidFill>
                  <a:prstClr val="white"/>
                </a:solidFill>
              </a:rPr>
              <a:t>To add a picture:</a:t>
            </a:r>
          </a:p>
          <a:p>
            <a:pPr algn="r"/>
            <a:endParaRPr lang="en-GB" sz="1000" b="1" dirty="0" smtClean="0">
              <a:solidFill>
                <a:prstClr val="white"/>
              </a:solidFill>
            </a:endParaRPr>
          </a:p>
          <a:p>
            <a:pPr algn="r">
              <a:defRPr/>
            </a:pPr>
            <a:r>
              <a:rPr lang="en-GB" sz="1000" dirty="0" smtClean="0">
                <a:solidFill>
                  <a:prstClr val="white"/>
                </a:solidFill>
              </a:rPr>
              <a:t>Click the icon in the </a:t>
            </a:r>
            <a:r>
              <a:rPr lang="en-GB" sz="1000" dirty="0" err="1" smtClean="0">
                <a:solidFill>
                  <a:prstClr val="white"/>
                </a:solidFill>
              </a:rPr>
              <a:t>center</a:t>
            </a:r>
            <a:r>
              <a:rPr lang="en-GB" sz="1000" dirty="0" smtClean="0">
                <a:solidFill>
                  <a:prstClr val="white"/>
                </a:solidFill>
              </a:rPr>
              <a:t> of the frame.</a:t>
            </a:r>
            <a:endParaRPr lang="en-GB" sz="1000" dirty="0">
              <a:solidFill>
                <a:prstClr val="white"/>
              </a:solidFill>
            </a:endParaRPr>
          </a:p>
        </p:txBody>
      </p:sp>
      <p:sp>
        <p:nvSpPr>
          <p:cNvPr id="17" name="TextBox 20"/>
          <p:cNvSpPr txBox="1">
            <a:spLocks noChangeArrowheads="1"/>
          </p:cNvSpPr>
          <p:nvPr userDrawn="1"/>
        </p:nvSpPr>
        <p:spPr bwMode="auto">
          <a:xfrm>
            <a:off x="9252519" y="2154168"/>
            <a:ext cx="1668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000" b="1" dirty="0" smtClean="0">
                <a:solidFill>
                  <a:prstClr val="white"/>
                </a:solidFill>
                <a:latin typeface="Calibri"/>
              </a:rPr>
              <a:t>Go from Heading to bodytext:</a:t>
            </a:r>
            <a:endParaRPr lang="da-DK" sz="1000" dirty="0">
              <a:solidFill>
                <a:prstClr val="white"/>
              </a:solidFill>
              <a:latin typeface="Calibri"/>
            </a:endParaRPr>
          </a:p>
          <a:p>
            <a:pPr eaLnBrk="1" hangingPunct="1">
              <a:spcBef>
                <a:spcPct val="50000"/>
              </a:spcBef>
            </a:pP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Use ‘Decrease </a:t>
            </a:r>
            <a:r>
              <a:rPr lang="da-DK" sz="1000" dirty="0">
                <a:solidFill>
                  <a:prstClr val="white"/>
                </a:solidFill>
                <a:latin typeface="Calibri"/>
              </a:rPr>
              <a:t>/ </a:t>
            </a: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Increase </a:t>
            </a:r>
            <a:r>
              <a:rPr lang="da-DK" sz="1000" dirty="0">
                <a:solidFill>
                  <a:prstClr val="white"/>
                </a:solidFill>
                <a:latin typeface="Calibri"/>
              </a:rPr>
              <a:t/>
            </a:r>
            <a:br>
              <a:rPr lang="da-DK" sz="1000" dirty="0">
                <a:solidFill>
                  <a:prstClr val="white"/>
                </a:solidFill>
                <a:latin typeface="Calibri"/>
              </a:rPr>
            </a:br>
            <a:r>
              <a:rPr lang="da-DK" sz="1000" dirty="0" smtClean="0">
                <a:solidFill>
                  <a:prstClr val="white"/>
                </a:solidFill>
                <a:latin typeface="Calibri"/>
              </a:rPr>
              <a:t>indent’ in order to use the various levels.</a:t>
            </a:r>
          </a:p>
          <a:p>
            <a:pPr eaLnBrk="1" hangingPunct="1">
              <a:spcBef>
                <a:spcPct val="50000"/>
              </a:spcBef>
            </a:pPr>
            <a:endParaRPr lang="da-DK" sz="1000" dirty="0" smtClean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8" name="Group 2"/>
          <p:cNvGrpSpPr>
            <a:grpSpLocks/>
          </p:cNvGrpSpPr>
          <p:nvPr userDrawn="1"/>
        </p:nvGrpSpPr>
        <p:grpSpPr bwMode="auto">
          <a:xfrm>
            <a:off x="9289133" y="2956374"/>
            <a:ext cx="1030287" cy="247650"/>
            <a:chOff x="-1114425" y="694586"/>
            <a:chExt cx="1030287" cy="248107"/>
          </a:xfrm>
        </p:grpSpPr>
        <p:pic>
          <p:nvPicPr>
            <p:cNvPr id="19" name="Picture 18" descr="fke3b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14425" y="706437"/>
              <a:ext cx="42862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31813" y="704850"/>
              <a:ext cx="447675" cy="228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Oval 20"/>
            <p:cNvSpPr/>
            <p:nvPr/>
          </p:nvSpPr>
          <p:spPr>
            <a:xfrm>
              <a:off x="-909638" y="696177"/>
              <a:ext cx="246063" cy="24651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prstClr val="white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-531813" y="694586"/>
              <a:ext cx="246063" cy="246517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a-DK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01112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3995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271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da-DK" noProof="0" smtClean="0"/>
              <a:t>Klik for at redigere i master</a:t>
            </a:r>
            <a:endParaRPr lang="fr-FR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8" y="1800225"/>
            <a:ext cx="8299450" cy="5057774"/>
          </a:xfrm>
        </p:spPr>
        <p:txBody>
          <a:bodyPr/>
          <a:lstStyle>
            <a:lvl1pPr>
              <a:lnSpc>
                <a:spcPct val="96000"/>
              </a:lnSpc>
              <a:defRPr lang="fr-FR" sz="2000" kern="1200" cap="none" baseline="0" noProof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fr-FR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C0E-DF38-4385-8062-08D6E4812672}" type="datetimeFigureOut">
              <a:rPr lang="fr-FR" smtClean="0">
                <a:solidFill>
                  <a:prstClr val="white">
                    <a:lumMod val="75000"/>
                  </a:prstClr>
                </a:solidFill>
              </a:rPr>
              <a:pPr/>
              <a:t>02/05/2016</a:t>
            </a:fld>
            <a:endParaRPr lang="fr-FR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DFD96-DEDB-48AB-9EA6-F83BB8F182AF}" type="slidenum">
              <a:rPr lang="fr-FR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fr-FR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20688" y="1800225"/>
            <a:ext cx="15121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smtClean="0">
                <a:solidFill>
                  <a:prstClr val="white"/>
                </a:solidFill>
              </a:rPr>
              <a:t> It is generally not desirable to use long texts in a PowerPoint presentation. Please try to avoid using this layout</a:t>
            </a:r>
          </a:p>
        </p:txBody>
      </p:sp>
    </p:spTree>
    <p:extLst>
      <p:ext uri="{BB962C8B-B14F-4D97-AF65-F5344CB8AC3E}">
        <p14:creationId xmlns:p14="http://schemas.microsoft.com/office/powerpoint/2010/main" val="2429035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37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Rektangel 3"/>
          <p:cNvSpPr/>
          <p:nvPr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Rektangel 4"/>
          <p:cNvSpPr/>
          <p:nvPr userDrawn="1"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20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>
                <a:solidFill>
                  <a:srgbClr val="000000"/>
                </a:solidFill>
              </a:rPr>
              <a:t>15 min</a:t>
            </a: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352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>
                <a:solidFill>
                  <a:srgbClr val="000000"/>
                </a:solidFill>
              </a:rPr>
              <a:t>15 min</a:t>
            </a: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941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smtClean="0">
                <a:solidFill>
                  <a:srgbClr val="000000"/>
                </a:solidFill>
              </a:rPr>
              <a:t>15 min</a:t>
            </a: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90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3716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0"/>
            </a:lvl1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6" name="Rektangel 5"/>
          <p:cNvSpPr/>
          <p:nvPr userDrawn="1"/>
        </p:nvSpPr>
        <p:spPr>
          <a:xfrm>
            <a:off x="5220072" y="5589240"/>
            <a:ext cx="21602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32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15 min</a:t>
            </a:r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28E83CE-3174-4F29-9A59-BA1435DD0192}" type="datetimeFigureOut">
              <a:rPr lang="da-DK" smtClean="0"/>
              <a:t>02-05-2016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smtClean="0"/>
              <a:t>15 min</a:t>
            </a:r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3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5564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52601"/>
            <a:ext cx="739363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68" y="5944195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da-DK" dirty="0" smtClean="0"/>
              <a:t>15 min</a:t>
            </a:r>
            <a:endParaRPr lang="da-DK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6" y="5445380"/>
            <a:ext cx="4837466" cy="1412620"/>
          </a:xfrm>
          <a:prstGeom prst="rect">
            <a:avLst/>
          </a:prstGeom>
        </p:spPr>
      </p:pic>
      <p:sp>
        <p:nvSpPr>
          <p:cNvPr id="13" name="Rektangel 12"/>
          <p:cNvSpPr/>
          <p:nvPr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6" y="5445380"/>
            <a:ext cx="4837466" cy="1412620"/>
          </a:xfrm>
          <a:prstGeom prst="rect">
            <a:avLst/>
          </a:prstGeom>
        </p:spPr>
      </p:pic>
      <p:sp>
        <p:nvSpPr>
          <p:cNvPr id="12" name="Rektangel 11"/>
          <p:cNvSpPr/>
          <p:nvPr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16" name="Billede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6" y="5445380"/>
            <a:ext cx="4837466" cy="1412620"/>
          </a:xfrm>
          <a:prstGeom prst="rect">
            <a:avLst/>
          </a:prstGeom>
        </p:spPr>
      </p:pic>
      <p:sp>
        <p:nvSpPr>
          <p:cNvPr id="19" name="Rektangel 18"/>
          <p:cNvSpPr/>
          <p:nvPr userDrawn="1"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0" name="Rektangel 19"/>
          <p:cNvSpPr/>
          <p:nvPr userDrawn="1"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79C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F188D-3C3A-4AE2-9582-AD928CFFDB83}" type="datetimeFigureOut">
              <a:rPr lang="da-DK" smtClean="0"/>
              <a:t>02-05-2016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88052-6972-4A65-9CE8-78DD4224E8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398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5564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52601"/>
            <a:ext cx="739363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68" y="5944195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15 min</a:t>
            </a:r>
            <a:endParaRPr lang="da-DK" dirty="0"/>
          </a:p>
        </p:txBody>
      </p:sp>
      <p:sp>
        <p:nvSpPr>
          <p:cNvPr id="13" name="Rektangel 12"/>
          <p:cNvSpPr/>
          <p:nvPr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79C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6175" y="725488"/>
            <a:ext cx="5059363" cy="79291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174" y="1800225"/>
            <a:ext cx="5059364" cy="5057774"/>
          </a:xfrm>
          <a:prstGeom prst="rect">
            <a:avLst/>
          </a:prstGeom>
          <a:solidFill>
            <a:schemeClr val="tx1"/>
          </a:solidFill>
        </p:spPr>
        <p:txBody>
          <a:bodyPr vert="horz" lIns="0" tIns="288000" rIns="0" bIns="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432618" y="6395060"/>
            <a:ext cx="634753" cy="25152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3F6EC0E-DF38-4385-8062-08D6E4812672}" type="datetimeFigureOut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02-05-2016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-711101" y="5463473"/>
            <a:ext cx="1181201" cy="24100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-271006" y="4690151"/>
            <a:ext cx="301009" cy="24100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25DFD96-DEDB-48AB-9EA6-F83BB8F182AF}" type="slidenum">
              <a:rPr lang="da-DK" smtClean="0">
                <a:solidFill>
                  <a:prstClr val="white">
                    <a:lumMod val="75000"/>
                  </a:prstClr>
                </a:solidFill>
              </a:rPr>
              <a:pPr/>
              <a:t>‹nr.›</a:t>
            </a:fld>
            <a:endParaRPr lang="da-DK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88" y="-320"/>
            <a:ext cx="2880366" cy="144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7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marL="360000" algn="l" defTabSz="914400" rtl="0" eaLnBrk="1" latinLnBrk="0" hangingPunct="1">
        <a:lnSpc>
          <a:spcPct val="96000"/>
        </a:lnSpc>
        <a:spcBef>
          <a:spcPct val="0"/>
        </a:spcBef>
        <a:buNone/>
        <a:defRPr sz="2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 cap="none" baseline="0">
          <a:solidFill>
            <a:schemeClr val="bg1"/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 cap="none" baseline="0">
          <a:solidFill>
            <a:schemeClr val="bg1"/>
          </a:solidFill>
          <a:latin typeface="+mn-lt"/>
          <a:ea typeface="+mn-ea"/>
          <a:cs typeface="+mn-cs"/>
        </a:defRPr>
      </a:lvl2pPr>
      <a:lvl3pPr marL="36000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 cap="none" baseline="0">
          <a:solidFill>
            <a:schemeClr val="bg1"/>
          </a:solidFill>
          <a:latin typeface="+mn-lt"/>
          <a:ea typeface="+mn-ea"/>
          <a:cs typeface="+mn-cs"/>
        </a:defRPr>
      </a:lvl3pPr>
      <a:lvl4pPr marL="36000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 cap="none" baseline="0">
          <a:solidFill>
            <a:schemeClr val="bg1"/>
          </a:solidFill>
          <a:latin typeface="+mn-lt"/>
          <a:ea typeface="+mn-ea"/>
          <a:cs typeface="+mn-cs"/>
        </a:defRPr>
      </a:lvl4pPr>
      <a:lvl5pPr marL="36000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kern="1200" cap="none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5564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52601"/>
            <a:ext cx="739363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68" y="5944195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da-DK" smtClean="0">
                <a:solidFill>
                  <a:srgbClr val="000000"/>
                </a:solidFill>
              </a:rPr>
              <a:t>15 min</a:t>
            </a:r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6" y="5445380"/>
            <a:ext cx="4837466" cy="1412620"/>
          </a:xfrm>
          <a:prstGeom prst="rect">
            <a:avLst/>
          </a:prstGeom>
        </p:spPr>
      </p:pic>
      <p:sp>
        <p:nvSpPr>
          <p:cNvPr id="13" name="Rektangel 12"/>
          <p:cNvSpPr/>
          <p:nvPr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886" y="5445380"/>
            <a:ext cx="4837466" cy="1412620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7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79C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5564832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52601"/>
            <a:ext cx="7393632" cy="369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68" y="5944195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da-DK" smtClean="0">
                <a:solidFill>
                  <a:srgbClr val="000000"/>
                </a:solidFill>
              </a:rPr>
              <a:t>15 min</a:t>
            </a: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3491880" y="5517232"/>
            <a:ext cx="172819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356790" y="5566785"/>
            <a:ext cx="172819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32656"/>
            <a:ext cx="2036717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8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79C06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2060848"/>
            <a:ext cx="8640960" cy="3672408"/>
          </a:xfrm>
        </p:spPr>
        <p:txBody>
          <a:bodyPr>
            <a:normAutofit lnSpcReduction="10000"/>
          </a:bodyPr>
          <a:lstStyle/>
          <a:p>
            <a:pPr algn="ctr"/>
            <a:r>
              <a:rPr lang="da-DK" sz="4000" b="1" dirty="0" smtClean="0">
                <a:latin typeface="+mj-lt"/>
              </a:rPr>
              <a:t>Kontakt mellem borgere med handicap og den kommunale forvaltning</a:t>
            </a:r>
          </a:p>
          <a:p>
            <a:pPr algn="ctr"/>
            <a:endParaRPr lang="da-DK" sz="4000" dirty="0" smtClean="0">
              <a:latin typeface="Calibri" panose="020F0502020204030204" pitchFamily="34" charset="0"/>
            </a:endParaRPr>
          </a:p>
          <a:p>
            <a:pPr algn="ctr"/>
            <a:endParaRPr lang="da-DK" dirty="0" smtClean="0">
              <a:latin typeface="Calibri" panose="020F0502020204030204" pitchFamily="34" charset="0"/>
            </a:endParaRPr>
          </a:p>
          <a:p>
            <a:pPr algn="r"/>
            <a:r>
              <a:rPr lang="da-DK" dirty="0" smtClean="0">
                <a:latin typeface="Calibri" panose="020F0502020204030204" pitchFamily="34" charset="0"/>
              </a:rPr>
              <a:t>GAP-analyse af Det Centrale Handicapråd</a:t>
            </a:r>
          </a:p>
        </p:txBody>
      </p:sp>
    </p:spTree>
    <p:extLst>
      <p:ext uri="{BB962C8B-B14F-4D97-AF65-F5344CB8AC3E}">
        <p14:creationId xmlns:p14="http://schemas.microsoft.com/office/powerpoint/2010/main" val="259381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Korrekte Afgørelser 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988839"/>
            <a:ext cx="7393632" cy="3672409"/>
          </a:xfrm>
        </p:spPr>
        <p:txBody>
          <a:bodyPr>
            <a:normAutofit lnSpcReduction="10000"/>
          </a:bodyPr>
          <a:lstStyle/>
          <a:p>
            <a:r>
              <a:rPr lang="da-DK" sz="2200" b="1" dirty="0" smtClean="0">
                <a:latin typeface="Calibri" panose="020F0502020204030204" pitchFamily="34" charset="0"/>
              </a:rPr>
              <a:t>Helt basalt: </a:t>
            </a:r>
            <a:r>
              <a:rPr lang="da-DK" sz="2200" dirty="0" smtClean="0">
                <a:latin typeface="Calibri" panose="020F0502020204030204" pitchFamily="34" charset="0"/>
              </a:rPr>
              <a:t>Borgernes tillid til, at der træffes korrekte afgørelser, ligger på et </a:t>
            </a:r>
            <a:r>
              <a:rPr lang="da-DK" sz="2200" b="1" dirty="0" smtClean="0">
                <a:latin typeface="Calibri" panose="020F0502020204030204" pitchFamily="34" charset="0"/>
              </a:rPr>
              <a:t>meget lavt niveau.</a:t>
            </a:r>
            <a:r>
              <a:rPr lang="da-DK" sz="2200" dirty="0" smtClean="0">
                <a:latin typeface="Calibri" panose="020F0502020204030204" pitchFamily="34" charset="0"/>
              </a:rPr>
              <a:t> 	</a:t>
            </a:r>
          </a:p>
          <a:p>
            <a:r>
              <a:rPr lang="da-DK" sz="1400" dirty="0" smtClean="0">
                <a:latin typeface="Calibri" panose="020F0502020204030204" pitchFamily="34" charset="0"/>
              </a:rPr>
              <a:t>			</a:t>
            </a:r>
          </a:p>
          <a:p>
            <a:r>
              <a:rPr lang="da-DK" sz="1400" dirty="0">
                <a:latin typeface="Calibri" panose="020F0502020204030204" pitchFamily="34" charset="0"/>
              </a:rPr>
              <a:t>	</a:t>
            </a:r>
            <a:r>
              <a:rPr lang="da-DK" sz="1400" dirty="0" smtClean="0">
                <a:latin typeface="Calibri" panose="020F0502020204030204" pitchFamily="34" charset="0"/>
              </a:rPr>
              <a:t>		Borger 			</a:t>
            </a:r>
            <a:r>
              <a:rPr lang="da-DK" sz="1400" dirty="0">
                <a:latin typeface="Calibri" panose="020F0502020204030204" pitchFamily="34" charset="0"/>
              </a:rPr>
              <a:t>	</a:t>
            </a:r>
            <a:r>
              <a:rPr lang="da-DK" sz="1500" dirty="0" smtClean="0">
                <a:latin typeface="Calibri" panose="020F0502020204030204" pitchFamily="34" charset="0"/>
              </a:rPr>
              <a:t>			Professionel </a:t>
            </a:r>
            <a:r>
              <a:rPr lang="da-DK" dirty="0" smtClean="0">
                <a:latin typeface="Calibri" panose="020F0502020204030204" pitchFamily="34" charset="0"/>
              </a:rPr>
              <a:t>		</a:t>
            </a:r>
          </a:p>
          <a:p>
            <a:r>
              <a:rPr lang="da-DK" sz="2200" dirty="0" smtClean="0">
                <a:latin typeface="Calibri" panose="020F0502020204030204" pitchFamily="34" charset="0"/>
              </a:rPr>
              <a:t>NB! I dette spørgsmål er de professionelle spurgt til deres vurdering af </a:t>
            </a:r>
            <a:r>
              <a:rPr lang="da-DK" sz="2200" i="1" dirty="0" smtClean="0">
                <a:latin typeface="Calibri" panose="020F0502020204030204" pitchFamily="34" charset="0"/>
              </a:rPr>
              <a:t>borgernes</a:t>
            </a:r>
            <a:r>
              <a:rPr lang="da-DK" sz="2200" dirty="0" smtClean="0">
                <a:latin typeface="Calibri" panose="020F0502020204030204" pitchFamily="34" charset="0"/>
              </a:rPr>
              <a:t> opfattelse.			</a:t>
            </a:r>
          </a:p>
          <a:p>
            <a:r>
              <a:rPr lang="da-DK" sz="2200" b="1" dirty="0">
                <a:latin typeface="Calibri" panose="020F0502020204030204" pitchFamily="34" charset="0"/>
              </a:rPr>
              <a:t>G</a:t>
            </a:r>
            <a:r>
              <a:rPr lang="da-DK" sz="2200" b="1" dirty="0" smtClean="0">
                <a:latin typeface="Calibri" panose="020F0502020204030204" pitchFamily="34" charset="0"/>
              </a:rPr>
              <a:t>rund til skepsis:</a:t>
            </a:r>
            <a:r>
              <a:rPr lang="da-DK" sz="2200" dirty="0" smtClean="0">
                <a:latin typeface="Calibri" panose="020F0502020204030204" pitchFamily="34" charset="0"/>
              </a:rPr>
              <a:t> I 2014 blev </a:t>
            </a:r>
            <a:r>
              <a:rPr lang="da-DK" sz="2200" b="1" dirty="0" smtClean="0">
                <a:latin typeface="Calibri" panose="020F0502020204030204" pitchFamily="34" charset="0"/>
              </a:rPr>
              <a:t>34 %</a:t>
            </a:r>
            <a:r>
              <a:rPr lang="da-DK" sz="2200" dirty="0" smtClean="0">
                <a:latin typeface="Calibri" panose="020F0502020204030204" pitchFamily="34" charset="0"/>
              </a:rPr>
              <a:t> af de afsluttede sager i Ankestyrelsen, der vedrørte serviceloven, omgjort (ikke kun handicap). </a:t>
            </a:r>
            <a:endParaRPr lang="da-DK" sz="2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7826752"/>
              </p:ext>
            </p:extLst>
          </p:nvPr>
        </p:nvGraphicFramePr>
        <p:xfrm>
          <a:off x="4644008" y="2276872"/>
          <a:ext cx="3862705" cy="1727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99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6408712" cy="1008112"/>
          </a:xfrm>
        </p:spPr>
        <p:txBody>
          <a:bodyPr>
            <a:normAutofit/>
          </a:bodyPr>
          <a:lstStyle/>
          <a:p>
            <a:r>
              <a:rPr lang="da-DK" sz="3200" dirty="0" smtClean="0"/>
              <a:t>Resultater – overblik 1 </a:t>
            </a:r>
            <a:endParaRPr lang="da-DK" sz="3200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19137"/>
              </p:ext>
            </p:extLst>
          </p:nvPr>
        </p:nvGraphicFramePr>
        <p:xfrm>
          <a:off x="827584" y="1412777"/>
          <a:ext cx="7920879" cy="5112570"/>
        </p:xfrm>
        <a:graphic>
          <a:graphicData uri="http://schemas.openxmlformats.org/drawingml/2006/table">
            <a:tbl>
              <a:tblPr firstRow="1" firstCol="1" bandRow="1"/>
              <a:tblGrid>
                <a:gridCol w="6552728"/>
                <a:gridCol w="432048"/>
                <a:gridCol w="432048"/>
                <a:gridCol w="504055"/>
              </a:tblGrid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Emne for spørgsmål: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da-DK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endParaRPr lang="da-DK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Gap</a:t>
                      </a:r>
                      <a:endParaRPr lang="da-DK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EE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 Sagsbehandlingen er fokuseret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på borgerens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individuelle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situation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Borgeren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en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fast sagsbehandler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kommunen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7,2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</a:t>
                      </a:r>
                      <a:r>
                        <a:rPr lang="da-DK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Sagsbehandlingstiden</a:t>
                      </a: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 alt i alt tilfredsstillende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6,2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3,3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4) Sagsbehandlerne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 tilstrækkeligt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forberedte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5) Stemningen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kontakten er god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6) Borgeren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tillid til, at der træffes </a:t>
                      </a:r>
                      <a:r>
                        <a:rPr lang="da-DK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korrekte afgørelser</a:t>
                      </a:r>
                      <a:r>
                        <a:rPr lang="da-DK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7,5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7) Sagsbehandlerne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formår at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skræddersy deres rådgivning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7,2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8) Borgeren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indflydelse på de ydelser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han/hun får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2,4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6,1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9) …indflydelse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på at sætte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mål </a:t>
                      </a:r>
                      <a:r>
                        <a:rPr lang="da-DK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indsats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 de kommunale tilbud</a:t>
                      </a:r>
                      <a:endParaRPr lang="da-DK" sz="1800" b="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4,0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10) Borgeren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bliver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hørt i kontakten 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3,4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8,3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11) Borgeren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let adgang til sine </a:t>
                      </a:r>
                      <a:r>
                        <a:rPr lang="da-DK" sz="18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sagsdokumenter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6,7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12) Sagsbehandlerne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håndterer borgernes sager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korrekt ift. loven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3,2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8,0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4,8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13) Sagsbehandlerne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viden om relevante tilbud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7,4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4,8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14) Sagsbehandlerne </a:t>
                      </a:r>
                      <a:r>
                        <a:rPr lang="da-DK" sz="18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viden om borgerens handicap</a:t>
                      </a:r>
                      <a:endParaRPr lang="da-DK" sz="18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1,8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6,7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4,9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4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6408712" cy="1008112"/>
          </a:xfrm>
        </p:spPr>
        <p:txBody>
          <a:bodyPr>
            <a:normAutofit/>
          </a:bodyPr>
          <a:lstStyle/>
          <a:p>
            <a:r>
              <a:rPr lang="da-DK" sz="3200" dirty="0" smtClean="0"/>
              <a:t>Resultater – overblik 2</a:t>
            </a:r>
            <a:endParaRPr lang="da-DK" sz="3200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63228"/>
              </p:ext>
            </p:extLst>
          </p:nvPr>
        </p:nvGraphicFramePr>
        <p:xfrm>
          <a:off x="827584" y="1628797"/>
          <a:ext cx="7920879" cy="4824539"/>
        </p:xfrm>
        <a:graphic>
          <a:graphicData uri="http://schemas.openxmlformats.org/drawingml/2006/table">
            <a:tbl>
              <a:tblPr firstRow="1" firstCol="1" bandRow="1"/>
              <a:tblGrid>
                <a:gridCol w="6758593"/>
                <a:gridCol w="581143"/>
                <a:gridCol w="581143"/>
              </a:tblGrid>
              <a:tr h="689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Hvilke 4 af følgende forhold, synes du, er vigtigst for en god kontakt i sagsbehandlingen for borgere med handicap?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 </a:t>
                      </a:r>
                      <a:endParaRPr lang="da-DK" sz="18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8EE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1) Borgeren er tilknyttet en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fast sagsbehandler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2) Der er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gensidig tillid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mellem borger og sagsbehandler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3) Sagsbehandleren er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godt forberedt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4) Sagsbehandleren har et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solidt kendskab til lovgivningen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5) Sagsbehandleren har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viden om det konkrete handicap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6) Borgerne kan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hurtigt få behandlet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deres sager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7)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Tydelige mål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med den indsats, borgeren får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8) Sagsbehandling baseret på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faglig frem for personlig vurdering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9) Der er en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venlig tone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mellem sagsbehandler og borger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10) Det er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nemt for borgeren 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 få fat i sagsbehandleren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da-DK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11) </a:t>
                      </a:r>
                      <a:r>
                        <a:rPr lang="da-DK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Borgeren tager selv ansvar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for sin situation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12) Åben adgang til borgerens </a:t>
                      </a:r>
                      <a:r>
                        <a:rPr lang="da-DK" sz="18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sagsdokumenter</a:t>
                      </a: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da-DK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17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Fælles grund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988839"/>
            <a:ext cx="8208912" cy="4608513"/>
          </a:xfrm>
        </p:spPr>
        <p:txBody>
          <a:bodyPr>
            <a:normAutofit fontScale="70000" lnSpcReduction="20000"/>
          </a:bodyPr>
          <a:lstStyle/>
          <a:p>
            <a:r>
              <a:rPr lang="da-DK" sz="3100" dirty="0" smtClean="0">
                <a:latin typeface="Calibri" panose="020F0502020204030204" pitchFamily="34" charset="0"/>
              </a:rPr>
              <a:t>Udpegning af de vigtigste parametre for god kontakt i sagsbehandlingen. </a:t>
            </a:r>
          </a:p>
          <a:p>
            <a:r>
              <a:rPr lang="da-DK" sz="3100" b="1" dirty="0" smtClean="0">
                <a:latin typeface="Calibri" panose="020F0502020204030204" pitchFamily="34" charset="0"/>
              </a:rPr>
              <a:t>Enighed</a:t>
            </a:r>
            <a:r>
              <a:rPr lang="da-DK" sz="3100" dirty="0" smtClean="0">
                <a:latin typeface="Calibri" panose="020F0502020204030204" pitchFamily="34" charset="0"/>
              </a:rPr>
              <a:t> om: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100" dirty="0" smtClean="0">
                <a:latin typeface="Calibri" panose="020F0502020204030204" pitchFamily="34" charset="0"/>
              </a:rPr>
              <a:t>Gensidig tillid.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100" dirty="0" smtClean="0">
                <a:latin typeface="Calibri" panose="020F0502020204030204" pitchFamily="34" charset="0"/>
              </a:rPr>
              <a:t>God forberedelse.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100" dirty="0" smtClean="0">
                <a:latin typeface="Calibri" panose="020F0502020204030204" pitchFamily="34" charset="0"/>
              </a:rPr>
              <a:t>Solidt kendskab til lovgivningen.</a:t>
            </a:r>
          </a:p>
          <a:p>
            <a:endParaRPr lang="da-DK" sz="3100" dirty="0" smtClean="0">
              <a:latin typeface="Calibri" panose="020F0502020204030204" pitchFamily="34" charset="0"/>
            </a:endParaRPr>
          </a:p>
          <a:p>
            <a:r>
              <a:rPr lang="da-DK" sz="3100" dirty="0" smtClean="0">
                <a:latin typeface="Calibri" panose="020F0502020204030204" pitchFamily="34" charset="0"/>
              </a:rPr>
              <a:t>Men også </a:t>
            </a:r>
            <a:r>
              <a:rPr lang="da-DK" sz="3100" b="1" dirty="0" smtClean="0">
                <a:latin typeface="Calibri" panose="020F0502020204030204" pitchFamily="34" charset="0"/>
              </a:rPr>
              <a:t>forskelle</a:t>
            </a:r>
            <a:r>
              <a:rPr lang="da-DK" sz="3100" dirty="0" smtClean="0">
                <a:latin typeface="Calibri" panose="020F050202020403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100" dirty="0" smtClean="0">
                <a:latin typeface="Calibri" panose="020F0502020204030204" pitchFamily="34" charset="0"/>
              </a:rPr>
              <a:t>Borgerne prioriterer en fast sagsbehandler – og viden.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100" dirty="0" smtClean="0">
                <a:latin typeface="Calibri" panose="020F0502020204030204" pitchFamily="34" charset="0"/>
              </a:rPr>
              <a:t>De professionelle prioriterer tydelige mål for indsatsen</a:t>
            </a:r>
            <a:r>
              <a:rPr lang="da-DK" sz="3100" dirty="0">
                <a:latin typeface="Calibri" panose="020F0502020204030204" pitchFamily="34" charset="0"/>
              </a:rPr>
              <a:t> </a:t>
            </a:r>
            <a:r>
              <a:rPr lang="da-DK" sz="3100" dirty="0" smtClean="0">
                <a:latin typeface="Calibri" panose="020F0502020204030204" pitchFamily="34" charset="0"/>
              </a:rPr>
              <a:t>– og faglig vurdering.</a:t>
            </a:r>
          </a:p>
          <a:p>
            <a:r>
              <a:rPr lang="da-DK" sz="3100" dirty="0">
                <a:latin typeface="Calibri" panose="020F0502020204030204" pitchFamily="34" charset="0"/>
              </a:rPr>
              <a:t>	</a:t>
            </a:r>
            <a:endParaRPr lang="da-DK" sz="3100" dirty="0"/>
          </a:p>
        </p:txBody>
      </p:sp>
    </p:spTree>
    <p:extLst>
      <p:ext uri="{BB962C8B-B14F-4D97-AF65-F5344CB8AC3E}">
        <p14:creationId xmlns:p14="http://schemas.microsoft.com/office/powerpoint/2010/main" val="4173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5564832" cy="1296144"/>
          </a:xfrm>
        </p:spPr>
        <p:txBody>
          <a:bodyPr>
            <a:normAutofit/>
          </a:bodyPr>
          <a:lstStyle/>
          <a:p>
            <a:r>
              <a:rPr lang="da-DK" sz="3200" dirty="0" smtClean="0"/>
              <a:t>Vigtige pointer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276872"/>
            <a:ext cx="8064896" cy="4104456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Fælles forståelse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mellem borgere og professionelle forudsætter lydhørhed og konstruktiv dialog.</a:t>
            </a:r>
          </a:p>
          <a:p>
            <a:pPr>
              <a:spcBef>
                <a:spcPts val="600"/>
              </a:spcBef>
            </a:pPr>
            <a:endParaRPr lang="da-DK" sz="1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Viden </a:t>
            </a:r>
            <a:r>
              <a:rPr lang="da-DK" dirty="0">
                <a:latin typeface="Calibri" pitchFamily="34" charset="0"/>
                <a:cs typeface="Calibri" pitchFamily="34" charset="0"/>
              </a:rPr>
              <a:t>om det enkelte handicap er nødvendig for god kontakt og effektive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indsatser, men hvordan?</a:t>
            </a:r>
          </a:p>
          <a:p>
            <a:pPr>
              <a:spcBef>
                <a:spcPts val="600"/>
              </a:spcBef>
            </a:pPr>
            <a:endParaRPr lang="da-DK" sz="1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Nøglen </a:t>
            </a:r>
            <a:r>
              <a:rPr lang="da-DK" dirty="0">
                <a:latin typeface="Calibri" pitchFamily="34" charset="0"/>
                <a:cs typeface="Calibri" pitchFamily="34" charset="0"/>
              </a:rPr>
              <a:t>til god kontakt og dialog med borgerne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ligger også i </a:t>
            </a:r>
            <a:r>
              <a:rPr lang="da-DK" b="1" dirty="0">
                <a:latin typeface="Calibri" pitchFamily="34" charset="0"/>
                <a:cs typeface="Calibri" pitchFamily="34" charset="0"/>
              </a:rPr>
              <a:t>forberedelsen</a:t>
            </a:r>
            <a:r>
              <a:rPr lang="da-DK" dirty="0">
                <a:latin typeface="Calibri" pitchFamily="34" charset="0"/>
                <a:cs typeface="Calibri" pitchFamily="34" charset="0"/>
              </a:rPr>
              <a:t>.</a:t>
            </a: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sz="35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sz="28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endParaRPr lang="da-DK" sz="32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37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Anbefalinger til kommunerne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060848"/>
            <a:ext cx="8064896" cy="4032447"/>
          </a:xfrm>
        </p:spPr>
        <p:txBody>
          <a:bodyPr>
            <a:normAutofit fontScale="92500"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Lyt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da-DK" dirty="0">
                <a:latin typeface="Calibri" pitchFamily="34" charset="0"/>
                <a:cs typeface="Calibri" pitchFamily="34" charset="0"/>
              </a:rPr>
              <a:t>til borgerne på </a:t>
            </a:r>
            <a:r>
              <a:rPr lang="da-DK" i="1" dirty="0">
                <a:latin typeface="Calibri" pitchFamily="34" charset="0"/>
                <a:cs typeface="Calibri" pitchFamily="34" charset="0"/>
              </a:rPr>
              <a:t>borgernes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præmisser: </a:t>
            </a:r>
            <a:r>
              <a:rPr lang="da-DK" dirty="0">
                <a:latin typeface="Calibri" pitchFamily="34" charset="0"/>
                <a:cs typeface="Calibri" pitchFamily="34" charset="0"/>
              </a:rPr>
              <a:t>Hvordan oplever borgerne konkret det, kommunen gør? </a:t>
            </a:r>
            <a:r>
              <a:rPr lang="da-DK" b="1" dirty="0">
                <a:latin typeface="Calibri" pitchFamily="34" charset="0"/>
                <a:cs typeface="Calibri" pitchFamily="34" charset="0"/>
              </a:rPr>
              <a:t>Svarer det til intentionen?</a:t>
            </a:r>
            <a:endParaRPr lang="da-DK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Saml </a:t>
            </a:r>
            <a:r>
              <a:rPr lang="da-DK" b="1" dirty="0">
                <a:latin typeface="Calibri" pitchFamily="34" charset="0"/>
                <a:cs typeface="Calibri" pitchFamily="34" charset="0"/>
              </a:rPr>
              <a:t>op </a:t>
            </a:r>
            <a:r>
              <a:rPr lang="da-DK" dirty="0">
                <a:latin typeface="Calibri" pitchFamily="34" charset="0"/>
                <a:cs typeface="Calibri" pitchFamily="34" charset="0"/>
              </a:rPr>
              <a:t>på kritiske punkter, lær af de gode erfaringer og iværksæt initiativer til forbedringer og </a:t>
            </a:r>
            <a:r>
              <a:rPr lang="da-DK" b="1" dirty="0">
                <a:latin typeface="Calibri" pitchFamily="34" charset="0"/>
                <a:cs typeface="Calibri" pitchFamily="34" charset="0"/>
              </a:rPr>
              <a:t>løbende evaluering</a:t>
            </a:r>
            <a:r>
              <a:rPr lang="da-DK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Gennemgå procedurer for hvordan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viden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om borgerens handicap bliver sat i spil: Er kommunen god nok til at indhente viden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uden for kommunen og fra borgerne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selv? Hvor er der rum til at få hele billedet fra borgeren – og følge op på det?</a:t>
            </a:r>
            <a:endParaRPr lang="da-DK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Brug de kommunale handicapråd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: Til at blive klogere på borgernes perspektiv – og til forventningsafstemning.	</a:t>
            </a:r>
          </a:p>
        </p:txBody>
      </p:sp>
    </p:spTree>
    <p:extLst>
      <p:ext uri="{BB962C8B-B14F-4D97-AF65-F5344CB8AC3E}">
        <p14:creationId xmlns:p14="http://schemas.microsoft.com/office/powerpoint/2010/main" val="15346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128792" cy="1371600"/>
          </a:xfrm>
        </p:spPr>
        <p:txBody>
          <a:bodyPr>
            <a:noAutofit/>
          </a:bodyPr>
          <a:lstStyle/>
          <a:p>
            <a:r>
              <a:rPr lang="da-DK" sz="3200" dirty="0" smtClean="0"/>
              <a:t>Anbefalinger til organisationer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060848"/>
            <a:ext cx="8064896" cy="4032447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dirty="0">
                <a:latin typeface="Calibri" pitchFamily="34" charset="0"/>
                <a:cs typeface="Calibri" pitchFamily="34" charset="0"/>
              </a:rPr>
              <a:t>Sæt den </a:t>
            </a:r>
            <a:r>
              <a:rPr lang="da-DK" b="1" dirty="0">
                <a:latin typeface="Calibri" pitchFamily="34" charset="0"/>
                <a:cs typeface="Calibri" pitchFamily="34" charset="0"/>
              </a:rPr>
              <a:t>fælles</a:t>
            </a:r>
            <a:r>
              <a:rPr lang="da-DK" dirty="0">
                <a:latin typeface="Calibri" pitchFamily="34" charset="0"/>
                <a:cs typeface="Calibri" pitchFamily="34" charset="0"/>
              </a:rPr>
              <a:t> forståelse og dialog på dagsordenen ved medlemsarrangementer m.v.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Brug dialogen </a:t>
            </a:r>
            <a:r>
              <a:rPr lang="da-DK" dirty="0">
                <a:latin typeface="Calibri" pitchFamily="34" charset="0"/>
                <a:cs typeface="Calibri" pitchFamily="34" charset="0"/>
              </a:rPr>
              <a:t>i de kommunale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handicapråd til at bidrage konstruktivt til at finde løsninger.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Vigtigt at støtte op om kommunens tiltag for bedre kontakt og dialog.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a-D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0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Det centrale handicapråd 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060848"/>
            <a:ext cx="8064896" cy="446449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Calibri" panose="020F0502020204030204" pitchFamily="34" charset="0"/>
              </a:rPr>
              <a:t>Forum for dialog mellem handicaporganisationer, myndigheder, interesseorganisationer og eksperter.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Calibri" panose="020F0502020204030204" pitchFamily="34" charset="0"/>
              </a:rPr>
              <a:t>Rådgivningsorgan for regering, Folketing og offentlige myndigheder.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>
                <a:latin typeface="Calibri" panose="020F0502020204030204" pitchFamily="34" charset="0"/>
              </a:rPr>
              <a:t>Vi arbejder for, at mennesker med handicap får større selvbestemmelse, ansvar og mulighed for at bidrage til </a:t>
            </a:r>
            <a:r>
              <a:rPr lang="da-DK" sz="2800" dirty="0" smtClean="0">
                <a:latin typeface="Calibri" panose="020F0502020204030204" pitchFamily="34" charset="0"/>
              </a:rPr>
              <a:t>samfundet.</a:t>
            </a:r>
            <a:endParaRPr lang="da-DK" sz="2800" dirty="0"/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29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5976664" cy="1368152"/>
          </a:xfrm>
        </p:spPr>
        <p:txBody>
          <a:bodyPr>
            <a:normAutofit/>
          </a:bodyPr>
          <a:lstStyle/>
          <a:p>
            <a:r>
              <a:rPr lang="da-DK" sz="3200" dirty="0" smtClean="0"/>
              <a:t>Hvorfor denne analyse?</a:t>
            </a:r>
            <a:endParaRPr lang="da-DK" sz="3200" dirty="0"/>
          </a:p>
        </p:txBody>
      </p:sp>
      <p:sp>
        <p:nvSpPr>
          <p:cNvPr id="6" name="Pladsholder til indhold 2"/>
          <p:cNvSpPr>
            <a:spLocks noGrp="1"/>
          </p:cNvSpPr>
          <p:nvPr>
            <p:ph idx="1"/>
          </p:nvPr>
        </p:nvSpPr>
        <p:spPr>
          <a:xfrm>
            <a:off x="683568" y="1844824"/>
            <a:ext cx="8208912" cy="4608512"/>
          </a:xfrm>
        </p:spPr>
        <p:txBody>
          <a:bodyPr>
            <a:normAutofit fontScale="25000" lnSpcReduction="20000"/>
          </a:bodyPr>
          <a:lstStyle/>
          <a:p>
            <a:r>
              <a:rPr lang="da-DK" sz="9600" dirty="0" smtClean="0">
                <a:latin typeface="Calibri" panose="020F0502020204030204" pitchFamily="34" charset="0"/>
              </a:rPr>
              <a:t>2012: Arbejde med medborgerskab og brugerindflydelse. </a:t>
            </a:r>
          </a:p>
          <a:p>
            <a:r>
              <a:rPr lang="da-DK" sz="9600" dirty="0" smtClean="0">
                <a:latin typeface="Calibri" panose="020F0502020204030204" pitchFamily="34" charset="0"/>
              </a:rPr>
              <a:t>Charter for brugerindflydelse med bred tilslutning fra bl.a. kommunerne. 	</a:t>
            </a:r>
          </a:p>
          <a:p>
            <a:endParaRPr lang="da-DK" sz="9600" dirty="0" smtClean="0">
              <a:latin typeface="Calibri" panose="020F0502020204030204" pitchFamily="34" charset="0"/>
            </a:endParaRPr>
          </a:p>
          <a:p>
            <a:r>
              <a:rPr lang="da-DK" sz="9600" dirty="0" smtClean="0">
                <a:latin typeface="Calibri" panose="020F0502020204030204" pitchFamily="34" charset="0"/>
              </a:rPr>
              <a:t>2013: Epinion-måling </a:t>
            </a:r>
            <a:r>
              <a:rPr lang="da-DK" sz="9600" dirty="0">
                <a:latin typeface="Calibri" panose="020F0502020204030204" pitchFamily="34" charset="0"/>
              </a:rPr>
              <a:t>om </a:t>
            </a:r>
            <a:r>
              <a:rPr lang="da-DK" sz="9600" dirty="0" smtClean="0">
                <a:latin typeface="Calibri" panose="020F0502020204030204" pitchFamily="34" charset="0"/>
              </a:rPr>
              <a:t>bl.a. borgernes tillid til sagsbehandlingen. </a:t>
            </a:r>
          </a:p>
          <a:p>
            <a:r>
              <a:rPr lang="da-DK" sz="9600" dirty="0" smtClean="0">
                <a:latin typeface="Calibri" panose="020F0502020204030204" pitchFamily="34" charset="0"/>
              </a:rPr>
              <a:t>Resultat: lav tillid, lav grad af inddragelse og manglende oplysning om rettigheder og pligter. </a:t>
            </a:r>
          </a:p>
          <a:p>
            <a:endParaRPr lang="da-DK" sz="6000" dirty="0" smtClean="0">
              <a:latin typeface="Calibri" panose="020F0502020204030204" pitchFamily="34" charset="0"/>
            </a:endParaRPr>
          </a:p>
          <a:p>
            <a:endParaRPr lang="da-DK" sz="6000" dirty="0" smtClean="0">
              <a:latin typeface="Calibri" panose="020F0502020204030204" pitchFamily="34" charset="0"/>
            </a:endParaRPr>
          </a:p>
          <a:p>
            <a:r>
              <a:rPr lang="da-DK" sz="9600" dirty="0" smtClean="0">
                <a:latin typeface="Calibri" panose="020F0502020204030204" pitchFamily="34" charset="0"/>
              </a:rPr>
              <a:t>2014: Dialog </a:t>
            </a:r>
            <a:r>
              <a:rPr lang="da-DK" sz="9600" dirty="0">
                <a:latin typeface="Calibri" panose="020F0502020204030204" pitchFamily="34" charset="0"/>
              </a:rPr>
              <a:t>med borgere og professionelle om oplevelsen af </a:t>
            </a:r>
            <a:r>
              <a:rPr lang="da-DK" sz="9600" dirty="0" smtClean="0">
                <a:latin typeface="Calibri" panose="020F0502020204030204" pitchFamily="34" charset="0"/>
              </a:rPr>
              <a:t>mødet</a:t>
            </a:r>
            <a:r>
              <a:rPr lang="da-DK" sz="9600" dirty="0">
                <a:latin typeface="Calibri" panose="020F0502020204030204" pitchFamily="34" charset="0"/>
              </a:rPr>
              <a:t>:</a:t>
            </a:r>
            <a:r>
              <a:rPr lang="da-DK" sz="9600" dirty="0" smtClean="0">
                <a:latin typeface="Calibri" panose="020F0502020204030204" pitchFamily="34" charset="0"/>
              </a:rPr>
              <a:t> Væsentlige forskelle i, hvad de lagde vægt på.</a:t>
            </a:r>
          </a:p>
          <a:p>
            <a:endParaRPr lang="da-DK" sz="6000" dirty="0" smtClean="0"/>
          </a:p>
          <a:p>
            <a:endParaRPr lang="da-DK" sz="6000" dirty="0" smtClean="0"/>
          </a:p>
          <a:p>
            <a:endParaRPr lang="da-DK" sz="6000" dirty="0" smtClean="0"/>
          </a:p>
          <a:p>
            <a:endParaRPr lang="da-DK" sz="6000" dirty="0" smtClean="0"/>
          </a:p>
          <a:p>
            <a:r>
              <a:rPr lang="da-DK" sz="3200" dirty="0" smtClean="0"/>
              <a:t>			</a:t>
            </a:r>
          </a:p>
          <a:p>
            <a:endParaRPr lang="da-DK" sz="3200" dirty="0" smtClean="0"/>
          </a:p>
          <a:p>
            <a:endParaRPr lang="da-DK" sz="3200" dirty="0" smtClean="0"/>
          </a:p>
          <a:p>
            <a:endParaRPr lang="da-DK" sz="3200" dirty="0" smtClean="0"/>
          </a:p>
          <a:p>
            <a:endParaRPr lang="da-DK" sz="3200" dirty="0" smtClean="0"/>
          </a:p>
          <a:p>
            <a:endParaRPr lang="da-DK" sz="3200" dirty="0" smtClean="0"/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323528" y="4077072"/>
            <a:ext cx="8496944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sz="5400" b="1" dirty="0" smtClean="0"/>
          </a:p>
        </p:txBody>
      </p:sp>
      <p:sp>
        <p:nvSpPr>
          <p:cNvPr id="8" name="Nedadgående pil 7"/>
          <p:cNvSpPr/>
          <p:nvPr/>
        </p:nvSpPr>
        <p:spPr>
          <a:xfrm>
            <a:off x="4311403" y="4941168"/>
            <a:ext cx="274314" cy="576064"/>
          </a:xfrm>
          <a:prstGeom prst="downArrow">
            <a:avLst/>
          </a:prstGeom>
          <a:solidFill>
            <a:srgbClr val="0087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Nedadgående pil 8"/>
          <p:cNvSpPr/>
          <p:nvPr/>
        </p:nvSpPr>
        <p:spPr>
          <a:xfrm>
            <a:off x="4311403" y="2924944"/>
            <a:ext cx="260597" cy="576064"/>
          </a:xfrm>
          <a:prstGeom prst="downArrow">
            <a:avLst/>
          </a:prstGeom>
          <a:solidFill>
            <a:srgbClr val="0087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87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analysen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1916832"/>
            <a:ext cx="8064896" cy="417646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Calibri" panose="020F0502020204030204" pitchFamily="34" charset="0"/>
              </a:rPr>
              <a:t>Analyse </a:t>
            </a:r>
            <a:r>
              <a:rPr lang="da-DK" sz="2800" dirty="0">
                <a:latin typeface="Calibri" panose="020F0502020204030204" pitchFamily="34" charset="0"/>
              </a:rPr>
              <a:t>af kontakt og dialog mellem borgere og </a:t>
            </a:r>
            <a:r>
              <a:rPr lang="da-DK" sz="2800" dirty="0" smtClean="0">
                <a:latin typeface="Calibri" panose="020F0502020204030204" pitchFamily="34" charset="0"/>
              </a:rPr>
              <a:t>professionelle. I samarbejde med organisationer.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Calibri" panose="020F0502020204030204" pitchFamily="34" charset="0"/>
              </a:rPr>
              <a:t>1424 besvarelser (965 svar fra borgere/pårørende. 459 svar fra sagsbehandlere/ledere). </a:t>
            </a:r>
            <a:r>
              <a:rPr lang="da-DK" sz="2800" dirty="0">
                <a:latin typeface="Calibri" panose="020F0502020204030204" pitchFamily="34" charset="0"/>
              </a:rPr>
              <a:t/>
            </a:r>
            <a:br>
              <a:rPr lang="da-DK" sz="2800" dirty="0">
                <a:latin typeface="Calibri" panose="020F0502020204030204" pitchFamily="34" charset="0"/>
              </a:rPr>
            </a:br>
            <a:endParaRPr lang="da-DK" sz="28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a-DK" sz="2800" dirty="0" smtClean="0">
                <a:latin typeface="Calibri" pitchFamily="34" charset="0"/>
                <a:cs typeface="Calibri" pitchFamily="34" charset="0"/>
              </a:rPr>
              <a:t>Analysetemaer: </a:t>
            </a:r>
          </a:p>
          <a:p>
            <a:pPr marL="800100" lvl="1" indent="-342900"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Service </a:t>
            </a:r>
            <a:r>
              <a:rPr lang="da-DK" dirty="0">
                <a:latin typeface="Calibri" pitchFamily="34" charset="0"/>
                <a:cs typeface="Calibri" pitchFamily="34" charset="0"/>
              </a:rPr>
              <a:t>og tillid</a:t>
            </a:r>
          </a:p>
          <a:p>
            <a:pPr marL="800100" lvl="1" indent="-342900">
              <a:spcBef>
                <a:spcPts val="600"/>
              </a:spcBef>
            </a:pPr>
            <a:r>
              <a:rPr lang="da-DK" dirty="0">
                <a:latin typeface="Calibri" pitchFamily="34" charset="0"/>
                <a:cs typeface="Calibri" pitchFamily="34" charset="0"/>
              </a:rPr>
              <a:t>Indflydelse </a:t>
            </a:r>
          </a:p>
          <a:p>
            <a:pPr marL="800100" lvl="1" indent="-342900"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Lovgivning</a:t>
            </a:r>
            <a:r>
              <a:rPr lang="da-DK" dirty="0">
                <a:latin typeface="Calibri" pitchFamily="34" charset="0"/>
                <a:cs typeface="Calibri" pitchFamily="34" charset="0"/>
              </a:rPr>
              <a:t>, adgang og viden</a:t>
            </a:r>
          </a:p>
          <a:p>
            <a:pPr marL="800100" lvl="1" indent="-342900">
              <a:spcBef>
                <a:spcPts val="600"/>
              </a:spcBef>
            </a:pPr>
            <a:r>
              <a:rPr lang="da-DK" dirty="0">
                <a:latin typeface="Calibri" pitchFamily="34" charset="0"/>
                <a:cs typeface="Calibri" pitchFamily="34" charset="0"/>
              </a:rPr>
              <a:t>Vurdering alt i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alt.</a:t>
            </a:r>
          </a:p>
          <a:p>
            <a:pPr>
              <a:spcBef>
                <a:spcPts val="600"/>
              </a:spcBef>
            </a:pPr>
            <a:endParaRPr lang="da-DK" sz="28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Eksempel på spørgsmål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276872"/>
            <a:ext cx="8064896" cy="417646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Indflydelse</a:t>
            </a:r>
          </a:p>
          <a:p>
            <a:pPr>
              <a:spcBef>
                <a:spcPts val="600"/>
              </a:spcBef>
            </a:pPr>
            <a:endParaRPr lang="da-DK" b="1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sz="35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sz="28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endParaRPr lang="da-DK" sz="32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  <a:p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992887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15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Resultater - overordnet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132856"/>
            <a:ext cx="8064896" cy="410445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a-DK" dirty="0">
                <a:latin typeface="Calibri" pitchFamily="34" charset="0"/>
                <a:cs typeface="Calibri" pitchFamily="34" charset="0"/>
              </a:rPr>
              <a:t>Borgerne vurderer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sagsbehandlingen </a:t>
            </a:r>
            <a:r>
              <a:rPr lang="da-DK" dirty="0">
                <a:latin typeface="Calibri" pitchFamily="34" charset="0"/>
                <a:cs typeface="Calibri" pitchFamily="34" charset="0"/>
              </a:rPr>
              <a:t>lavt på alle parametre. </a:t>
            </a: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Stor afstand til de professionelles vurdering, der ligger langt højere, men som også giver plads til forbedring. </a:t>
            </a: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Gennemsnitlig vurdering:</a:t>
            </a:r>
          </a:p>
          <a:p>
            <a:pPr marL="914400" lvl="1" indent="-457200"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Borgere = 3,1</a:t>
            </a:r>
          </a:p>
          <a:p>
            <a:pPr marL="914400" lvl="1" indent="-457200"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Professionelle = 7,3</a:t>
            </a:r>
            <a:r>
              <a:rPr lang="da-DK" dirty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endParaRPr lang="da-DK" sz="2200" i="1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sz="2200" i="1" dirty="0" smtClean="0">
                <a:latin typeface="Calibri" pitchFamily="34" charset="0"/>
                <a:cs typeface="Calibri" pitchFamily="34" charset="0"/>
              </a:rPr>
              <a:t>Svarskala fra 0-10.  0= meget lav grad, 10 = meget høj grad.</a:t>
            </a:r>
          </a:p>
          <a:p>
            <a:pPr>
              <a:spcBef>
                <a:spcPts val="600"/>
              </a:spcBef>
            </a:pPr>
            <a:endParaRPr lang="da-D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5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Resultater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132856"/>
            <a:ext cx="8064896" cy="38884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Borgerne er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særligt kritiske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over for sagsbehandlernes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viden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, evne til at sikre borgernes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indflydelse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, og at rådgivningen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målrettes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borgerens situation. </a:t>
            </a:r>
          </a:p>
          <a:p>
            <a:pPr>
              <a:spcBef>
                <a:spcPts val="600"/>
              </a:spcBef>
            </a:pPr>
            <a:endParaRPr lang="da-DK" sz="16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Der er især store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forskelle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i opfattelsen af, om sagsbehandlerne har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viden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nok og deres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håndtering af sagerne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(ift. loven, fokus på individuel situation og at man bliver hørt)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endParaRPr lang="da-DK" sz="16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Bedst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vurderes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stemningen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i mødet, hvor der også er størst spredning i oplevelsen (men borgerne er stadig kun på 4,4 i gennemsnit). </a:t>
            </a:r>
            <a:endParaRPr lang="da-DK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Individuelt fokus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204864"/>
            <a:ext cx="8064896" cy="388843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da-DK" sz="2200" dirty="0" smtClean="0">
                <a:latin typeface="Calibri" pitchFamily="34" charset="0"/>
                <a:cs typeface="Calibri" pitchFamily="34" charset="0"/>
              </a:rPr>
              <a:t>Den ”konkrete og individuelle vurdering” er en </a:t>
            </a:r>
            <a:r>
              <a:rPr lang="da-DK" sz="2200" b="1" dirty="0" smtClean="0">
                <a:latin typeface="Calibri" pitchFamily="34" charset="0"/>
                <a:cs typeface="Calibri" pitchFamily="34" charset="0"/>
              </a:rPr>
              <a:t>hjørnesten</a:t>
            </a:r>
            <a:r>
              <a:rPr lang="da-DK" sz="2200" dirty="0" smtClean="0">
                <a:latin typeface="Calibri" pitchFamily="34" charset="0"/>
                <a:cs typeface="Calibri" pitchFamily="34" charset="0"/>
              </a:rPr>
              <a:t> i serviceloven. Men </a:t>
            </a:r>
            <a:r>
              <a:rPr lang="da-DK" sz="2200" b="1" dirty="0" smtClean="0">
                <a:latin typeface="Calibri" pitchFamily="34" charset="0"/>
                <a:cs typeface="Calibri" pitchFamily="34" charset="0"/>
              </a:rPr>
              <a:t>stor forskel </a:t>
            </a:r>
            <a:r>
              <a:rPr lang="da-DK" sz="2200" dirty="0" smtClean="0">
                <a:latin typeface="Calibri" pitchFamily="34" charset="0"/>
                <a:cs typeface="Calibri" pitchFamily="34" charset="0"/>
              </a:rPr>
              <a:t>i oplevelsen i praksis:  </a:t>
            </a:r>
            <a:endParaRPr lang="da-DK" sz="22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sz="2200" i="1" dirty="0" smtClean="0">
                <a:latin typeface="Calibri" pitchFamily="34" charset="0"/>
                <a:cs typeface="Calibri" pitchFamily="34" charset="0"/>
              </a:rPr>
              <a:t>”Sagsbehandlingen for borgere med handicap er fokuseret på borgernes individuelle situation”.</a:t>
            </a:r>
            <a:endParaRPr lang="da-DK" sz="2200" i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sz="1400" dirty="0" smtClean="0">
                <a:latin typeface="Calibri" pitchFamily="34" charset="0"/>
                <a:cs typeface="Calibri" pitchFamily="34" charset="0"/>
              </a:rPr>
              <a:t>				Borger</a:t>
            </a:r>
          </a:p>
          <a:p>
            <a:pPr>
              <a:spcBef>
                <a:spcPts val="600"/>
              </a:spcBef>
            </a:pPr>
            <a:r>
              <a:rPr lang="da-DK" sz="1400" dirty="0" smtClean="0">
                <a:latin typeface="Calibri" pitchFamily="34" charset="0"/>
                <a:cs typeface="Calibri" pitchFamily="34" charset="0"/>
              </a:rPr>
              <a:t>				Professionel </a:t>
            </a:r>
            <a:endParaRPr lang="da-DK" sz="14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endParaRPr lang="da-DK" sz="1800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sz="2200" dirty="0" smtClean="0">
                <a:latin typeface="Calibri" pitchFamily="34" charset="0"/>
                <a:cs typeface="Calibri" pitchFamily="34" charset="0"/>
              </a:rPr>
              <a:t>Borgere, som oplever </a:t>
            </a:r>
            <a:r>
              <a:rPr lang="da-DK" sz="2200" b="1" dirty="0" smtClean="0">
                <a:latin typeface="Calibri" pitchFamily="34" charset="0"/>
                <a:cs typeface="Calibri" pitchFamily="34" charset="0"/>
              </a:rPr>
              <a:t>høj grad af fokus </a:t>
            </a:r>
            <a:r>
              <a:rPr lang="da-DK" sz="2200" dirty="0" smtClean="0">
                <a:latin typeface="Calibri" pitchFamily="34" charset="0"/>
                <a:cs typeface="Calibri" pitchFamily="34" charset="0"/>
              </a:rPr>
              <a:t>på deres individuelle situation, har generelt et </a:t>
            </a:r>
            <a:r>
              <a:rPr lang="da-DK" sz="2200" b="1" dirty="0" smtClean="0">
                <a:latin typeface="Calibri" pitchFamily="34" charset="0"/>
                <a:cs typeface="Calibri" pitchFamily="34" charset="0"/>
              </a:rPr>
              <a:t>mere positivt syn </a:t>
            </a:r>
            <a:r>
              <a:rPr lang="da-DK" sz="2200" dirty="0" smtClean="0">
                <a:latin typeface="Calibri" pitchFamily="34" charset="0"/>
                <a:cs typeface="Calibri" pitchFamily="34" charset="0"/>
              </a:rPr>
              <a:t>på sagsbehandlingen.</a:t>
            </a:r>
          </a:p>
        </p:txBody>
      </p:sp>
      <p:graphicFrame>
        <p:nvGraphicFramePr>
          <p:cNvPr id="5" name="Diagram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844133"/>
              </p:ext>
            </p:extLst>
          </p:nvPr>
        </p:nvGraphicFramePr>
        <p:xfrm>
          <a:off x="5148064" y="3140968"/>
          <a:ext cx="3863214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198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Viden om handicap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3568" y="2132856"/>
            <a:ext cx="8064896" cy="453650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da-DK" b="1" dirty="0" smtClean="0">
                <a:latin typeface="Calibri" pitchFamily="34" charset="0"/>
                <a:cs typeface="Calibri" pitchFamily="34" charset="0"/>
              </a:rPr>
              <a:t>Langt flere borgere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(45 %) end professionelle (25 %)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prioriterer sagsbehandlerens viden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om det specifikke handicap som vigtigt i forhold til andre faktorer.</a:t>
            </a: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Det ser ud til at kunne ses på vurderingen af praksis:</a:t>
            </a:r>
            <a:endParaRPr lang="da-DK" i="1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i="1" dirty="0" smtClean="0">
                <a:latin typeface="Calibri" pitchFamily="34" charset="0"/>
                <a:cs typeface="Calibri" pitchFamily="34" charset="0"/>
              </a:rPr>
              <a:t>”Sagsbehandlerne har nok viden om borgerens specifikke handicap”. </a:t>
            </a:r>
          </a:p>
          <a:p>
            <a:pPr>
              <a:spcBef>
                <a:spcPts val="600"/>
              </a:spcBef>
            </a:pPr>
            <a:r>
              <a:rPr lang="da-DK" sz="1400" dirty="0" smtClean="0">
                <a:latin typeface="Calibri" pitchFamily="34" charset="0"/>
                <a:cs typeface="Calibri" pitchFamily="34" charset="0"/>
              </a:rPr>
              <a:t>			</a:t>
            </a:r>
          </a:p>
          <a:p>
            <a:pPr>
              <a:spcBef>
                <a:spcPts val="600"/>
              </a:spcBef>
            </a:pPr>
            <a:r>
              <a:rPr lang="da-DK" sz="1400" dirty="0" smtClean="0">
                <a:latin typeface="Calibri" pitchFamily="34" charset="0"/>
                <a:cs typeface="Calibri" pitchFamily="34" charset="0"/>
              </a:rPr>
              <a:t>			Borger </a:t>
            </a:r>
          </a:p>
          <a:p>
            <a:pPr>
              <a:spcBef>
                <a:spcPts val="600"/>
              </a:spcBef>
            </a:pPr>
            <a:r>
              <a:rPr lang="da-DK" sz="1400" dirty="0" smtClean="0">
                <a:latin typeface="Calibri" pitchFamily="34" charset="0"/>
                <a:cs typeface="Calibri" pitchFamily="34" charset="0"/>
              </a:rPr>
              <a:t>			Professionel </a:t>
            </a:r>
          </a:p>
          <a:p>
            <a:pPr>
              <a:spcBef>
                <a:spcPts val="600"/>
              </a:spcBef>
            </a:pPr>
            <a:endParaRPr lang="da-DK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da-DK" dirty="0" smtClean="0">
                <a:latin typeface="Calibri" pitchFamily="34" charset="0"/>
                <a:cs typeface="Calibri" pitchFamily="34" charset="0"/>
              </a:rPr>
              <a:t>Der kan både være brug for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bedre brug af viden 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og bedre  </a:t>
            </a:r>
            <a:r>
              <a:rPr lang="da-DK" b="1" dirty="0" smtClean="0">
                <a:latin typeface="Calibri" pitchFamily="34" charset="0"/>
                <a:cs typeface="Calibri" pitchFamily="34" charset="0"/>
              </a:rPr>
              <a:t>forventningsafstemning</a:t>
            </a:r>
            <a:r>
              <a:rPr lang="da-DK" dirty="0" smtClean="0">
                <a:latin typeface="Calibri" pitchFamily="34" charset="0"/>
                <a:cs typeface="Calibri" pitchFamily="34" charset="0"/>
              </a:rPr>
              <a:t> om hvilken viden sagsbehandleren skal have.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98458413"/>
              </p:ext>
            </p:extLst>
          </p:nvPr>
        </p:nvGraphicFramePr>
        <p:xfrm>
          <a:off x="4317047" y="3501008"/>
          <a:ext cx="3862705" cy="1727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408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CH2014_undersider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CH2014_forsid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IHR_DK 04">
  <a:themeElements>
    <a:clrScheme name="IMR">
      <a:dk1>
        <a:sysClr val="windowText" lastClr="000000"/>
      </a:dk1>
      <a:lt1>
        <a:sysClr val="window" lastClr="FFFFFF"/>
      </a:lt1>
      <a:dk2>
        <a:srgbClr val="D2232A"/>
      </a:dk2>
      <a:lt2>
        <a:srgbClr val="5DB5E5"/>
      </a:lt2>
      <a:accent1>
        <a:srgbClr val="00718A"/>
      </a:accent1>
      <a:accent2>
        <a:srgbClr val="B2CBD6"/>
      </a:accent2>
      <a:accent3>
        <a:srgbClr val="ED1C24"/>
      </a:accent3>
      <a:accent4>
        <a:srgbClr val="D2232A"/>
      </a:accent4>
      <a:accent5>
        <a:srgbClr val="5DB5E5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DCH2014_forsid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DCH2014_forsid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ugerdefineret 7 1">
    <a:dk1>
      <a:srgbClr val="000000"/>
    </a:dk1>
    <a:lt1>
      <a:srgbClr val="FFFFFF"/>
    </a:lt1>
    <a:dk2>
      <a:srgbClr val="000000"/>
    </a:dk2>
    <a:lt2>
      <a:srgbClr val="FFF500"/>
    </a:lt2>
    <a:accent1>
      <a:srgbClr val="FFF500"/>
    </a:accent1>
    <a:accent2>
      <a:srgbClr val="808080"/>
    </a:accent2>
    <a:accent3>
      <a:srgbClr val="008000"/>
    </a:accent3>
    <a:accent4>
      <a:srgbClr val="000000"/>
    </a:accent4>
    <a:accent5>
      <a:srgbClr val="B3B3B3"/>
    </a:accent5>
    <a:accent6>
      <a:srgbClr val="FFF265"/>
    </a:accent6>
    <a:hlink>
      <a:srgbClr val="FFFFFF"/>
    </a:hlink>
    <a:folHlink>
      <a:srgbClr val="9B9B9B"/>
    </a:folHlink>
  </a:clrScheme>
  <a:fontScheme name="Office klassisk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rugerdefineret 7 1">
    <a:dk1>
      <a:srgbClr val="000000"/>
    </a:dk1>
    <a:lt1>
      <a:srgbClr val="FFFFFF"/>
    </a:lt1>
    <a:dk2>
      <a:srgbClr val="000000"/>
    </a:dk2>
    <a:lt2>
      <a:srgbClr val="FFF500"/>
    </a:lt2>
    <a:accent1>
      <a:srgbClr val="FFF500"/>
    </a:accent1>
    <a:accent2>
      <a:srgbClr val="808080"/>
    </a:accent2>
    <a:accent3>
      <a:srgbClr val="008000"/>
    </a:accent3>
    <a:accent4>
      <a:srgbClr val="000000"/>
    </a:accent4>
    <a:accent5>
      <a:srgbClr val="B3B3B3"/>
    </a:accent5>
    <a:accent6>
      <a:srgbClr val="FFF265"/>
    </a:accent6>
    <a:hlink>
      <a:srgbClr val="FFFFFF"/>
    </a:hlink>
    <a:folHlink>
      <a:srgbClr val="9B9B9B"/>
    </a:folHlink>
  </a:clrScheme>
  <a:fontScheme name="Office klassisk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rugerdefineret 7 1">
    <a:dk1>
      <a:srgbClr val="000000"/>
    </a:dk1>
    <a:lt1>
      <a:srgbClr val="FFFFFF"/>
    </a:lt1>
    <a:dk2>
      <a:srgbClr val="000000"/>
    </a:dk2>
    <a:lt2>
      <a:srgbClr val="FFF500"/>
    </a:lt2>
    <a:accent1>
      <a:srgbClr val="FFF500"/>
    </a:accent1>
    <a:accent2>
      <a:srgbClr val="808080"/>
    </a:accent2>
    <a:accent3>
      <a:srgbClr val="008000"/>
    </a:accent3>
    <a:accent4>
      <a:srgbClr val="000000"/>
    </a:accent4>
    <a:accent5>
      <a:srgbClr val="B3B3B3"/>
    </a:accent5>
    <a:accent6>
      <a:srgbClr val="FFF265"/>
    </a:accent6>
    <a:hlink>
      <a:srgbClr val="FFFFFF"/>
    </a:hlink>
    <a:folHlink>
      <a:srgbClr val="9B9B9B"/>
    </a:folHlink>
  </a:clrScheme>
  <a:fontScheme name="Office klassisk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ont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5920</TotalTime>
  <Words>985</Words>
  <Application>Microsoft Office PowerPoint</Application>
  <PresentationFormat>Skærmshow (4:3)</PresentationFormat>
  <Paragraphs>244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Diastitler</vt:lpstr>
      </vt:variant>
      <vt:variant>
        <vt:i4>16</vt:i4>
      </vt:variant>
    </vt:vector>
  </HeadingPairs>
  <TitlesOfParts>
    <vt:vector size="22" baseType="lpstr">
      <vt:lpstr>DCH2014_undersider</vt:lpstr>
      <vt:lpstr>Brugerdefineret design</vt:lpstr>
      <vt:lpstr>2_DCH2014_forside</vt:lpstr>
      <vt:lpstr>DIHR_DK 04</vt:lpstr>
      <vt:lpstr>DCH2014_forside</vt:lpstr>
      <vt:lpstr>1_DCH2014_forside</vt:lpstr>
      <vt:lpstr>PowerPoint-præsentation</vt:lpstr>
      <vt:lpstr>Det centrale handicapråd </vt:lpstr>
      <vt:lpstr>Hvorfor denne analyse?</vt:lpstr>
      <vt:lpstr>analysen</vt:lpstr>
      <vt:lpstr>Eksempel på spørgsmål</vt:lpstr>
      <vt:lpstr>Resultater - overordnet</vt:lpstr>
      <vt:lpstr>Resultater</vt:lpstr>
      <vt:lpstr>Individuelt fokus</vt:lpstr>
      <vt:lpstr>Viden om handicap</vt:lpstr>
      <vt:lpstr>Korrekte Afgørelser </vt:lpstr>
      <vt:lpstr>Resultater – overblik 1 </vt:lpstr>
      <vt:lpstr>Resultater – overblik 2</vt:lpstr>
      <vt:lpstr>Fælles grund</vt:lpstr>
      <vt:lpstr>Vigtige pointer</vt:lpstr>
      <vt:lpstr>Anbefalinger til kommunerne</vt:lpstr>
      <vt:lpstr>Anbefalinger til organisationer</vt:lpstr>
    </vt:vector>
  </TitlesOfParts>
  <Company>Det Centrale Handicapråd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Sandahl</dc:creator>
  <cp:lastModifiedBy>Ane Esbensen</cp:lastModifiedBy>
  <cp:revision>437</cp:revision>
  <cp:lastPrinted>2016-03-21T15:00:56Z</cp:lastPrinted>
  <dcterms:created xsi:type="dcterms:W3CDTF">2014-01-22T10:30:07Z</dcterms:created>
  <dcterms:modified xsi:type="dcterms:W3CDTF">2016-05-02T18:56:38Z</dcterms:modified>
</cp:coreProperties>
</file>