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56" r:id="rId2"/>
    <p:sldId id="261" r:id="rId3"/>
    <p:sldId id="273" r:id="rId4"/>
    <p:sldId id="274" r:id="rId5"/>
    <p:sldId id="276" r:id="rId6"/>
    <p:sldId id="271" r:id="rId7"/>
    <p:sldId id="275" r:id="rId8"/>
    <p:sldId id="277" r:id="rId9"/>
    <p:sldId id="278" r:id="rId10"/>
    <p:sldId id="258" r:id="rId11"/>
    <p:sldId id="259" r:id="rId12"/>
    <p:sldId id="260" r:id="rId13"/>
    <p:sldId id="269" r:id="rId14"/>
    <p:sldId id="265" r:id="rId15"/>
    <p:sldId id="257" r:id="rId16"/>
    <p:sldId id="263" r:id="rId17"/>
    <p:sldId id="279" r:id="rId18"/>
    <p:sldId id="266" r:id="rId19"/>
    <p:sldId id="264" r:id="rId20"/>
  </p:sldIdLst>
  <p:sldSz cx="9144000" cy="6858000" type="screen4x3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BB407-8D68-447B-9980-C9436901E44E}" type="datetimeFigureOut">
              <a:rPr lang="da-DK" smtClean="0"/>
              <a:pPr/>
              <a:t>23-04-2013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6ED7F-EA77-4F74-A87B-8EA226C82C27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="" xmlns:p14="http://schemas.microsoft.com/office/powerpoint/2010/main" val="1006148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A80E-B818-4D71-BEFF-AC65F67765CD}" type="datetimeFigureOut">
              <a:rPr lang="da-DK" smtClean="0"/>
              <a:pPr/>
              <a:t>23-04-2013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D180D-0099-4619-AE68-5C12B2C284F2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="" xmlns:p14="http://schemas.microsoft.com/office/powerpoint/2010/main" val="3040997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A80E-B818-4D71-BEFF-AC65F67765CD}" type="datetimeFigureOut">
              <a:rPr lang="da-DK" smtClean="0"/>
              <a:pPr/>
              <a:t>23-04-2013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D180D-0099-4619-AE68-5C12B2C284F2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="" xmlns:p14="http://schemas.microsoft.com/office/powerpoint/2010/main" val="783937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A80E-B818-4D71-BEFF-AC65F67765CD}" type="datetimeFigureOut">
              <a:rPr lang="da-DK" smtClean="0"/>
              <a:pPr/>
              <a:t>23-04-2013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D180D-0099-4619-AE68-5C12B2C284F2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="" xmlns:p14="http://schemas.microsoft.com/office/powerpoint/2010/main" val="638128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A80E-B818-4D71-BEFF-AC65F67765CD}" type="datetimeFigureOut">
              <a:rPr lang="da-DK" smtClean="0"/>
              <a:pPr/>
              <a:t>23-04-2013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D180D-0099-4619-AE68-5C12B2C284F2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="" xmlns:p14="http://schemas.microsoft.com/office/powerpoint/2010/main" val="2498149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A80E-B818-4D71-BEFF-AC65F67765CD}" type="datetimeFigureOut">
              <a:rPr lang="da-DK" smtClean="0"/>
              <a:pPr/>
              <a:t>23-04-2013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D180D-0099-4619-AE68-5C12B2C284F2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="" xmlns:p14="http://schemas.microsoft.com/office/powerpoint/2010/main" val="237215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A80E-B818-4D71-BEFF-AC65F67765CD}" type="datetimeFigureOut">
              <a:rPr lang="da-DK" smtClean="0"/>
              <a:pPr/>
              <a:t>23-04-2013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D180D-0099-4619-AE68-5C12B2C284F2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="" xmlns:p14="http://schemas.microsoft.com/office/powerpoint/2010/main" val="4252529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A80E-B818-4D71-BEFF-AC65F67765CD}" type="datetimeFigureOut">
              <a:rPr lang="da-DK" smtClean="0"/>
              <a:pPr/>
              <a:t>23-04-2013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D180D-0099-4619-AE68-5C12B2C284F2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="" xmlns:p14="http://schemas.microsoft.com/office/powerpoint/2010/main" val="1759694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A80E-B818-4D71-BEFF-AC65F67765CD}" type="datetimeFigureOut">
              <a:rPr lang="da-DK" smtClean="0"/>
              <a:pPr/>
              <a:t>23-04-2013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D180D-0099-4619-AE68-5C12B2C284F2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="" xmlns:p14="http://schemas.microsoft.com/office/powerpoint/2010/main" val="2714323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A80E-B818-4D71-BEFF-AC65F67765CD}" type="datetimeFigureOut">
              <a:rPr lang="da-DK" smtClean="0"/>
              <a:pPr/>
              <a:t>23-04-2013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D180D-0099-4619-AE68-5C12B2C284F2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="" xmlns:p14="http://schemas.microsoft.com/office/powerpoint/2010/main" val="4155528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A80E-B818-4D71-BEFF-AC65F67765CD}" type="datetimeFigureOut">
              <a:rPr lang="da-DK" smtClean="0"/>
              <a:pPr/>
              <a:t>23-04-2013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D180D-0099-4619-AE68-5C12B2C284F2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="" xmlns:p14="http://schemas.microsoft.com/office/powerpoint/2010/main" val="3492403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A80E-B818-4D71-BEFF-AC65F67765CD}" type="datetimeFigureOut">
              <a:rPr lang="da-DK" smtClean="0"/>
              <a:pPr/>
              <a:t>23-04-2013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D180D-0099-4619-AE68-5C12B2C284F2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="" xmlns:p14="http://schemas.microsoft.com/office/powerpoint/2010/main" val="3019591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EA80E-B818-4D71-BEFF-AC65F67765CD}" type="datetimeFigureOut">
              <a:rPr lang="da-DK" smtClean="0"/>
              <a:pPr/>
              <a:t>23-04-2013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D180D-0099-4619-AE68-5C12B2C284F2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="" xmlns:p14="http://schemas.microsoft.com/office/powerpoint/2010/main" val="1442080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395536" y="219998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err="1" smtClean="0"/>
              <a:t>Senhjerneskadeområdet</a:t>
            </a:r>
            <a:r>
              <a:rPr lang="da-DK" dirty="0" smtClean="0"/>
              <a:t>, et tværkommunalt projekt</a:t>
            </a:r>
            <a:endParaRPr lang="da-DK" dirty="0"/>
          </a:p>
        </p:txBody>
      </p:sp>
      <p:cxnSp>
        <p:nvCxnSpPr>
          <p:cNvPr id="6" name="Lige forbindelse 5"/>
          <p:cNvCxnSpPr/>
          <p:nvPr/>
        </p:nvCxnSpPr>
        <p:spPr>
          <a:xfrm>
            <a:off x="395536" y="589330"/>
            <a:ext cx="835292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ktangel 9"/>
          <p:cNvSpPr/>
          <p:nvPr/>
        </p:nvSpPr>
        <p:spPr>
          <a:xfrm>
            <a:off x="519980" y="821695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/>
              <a:t>Vi har to dokumenter, hvis indhold er styrende for rehabilitering af hjerneskadede:</a:t>
            </a:r>
          </a:p>
          <a:p>
            <a:r>
              <a:rPr lang="da-DK" dirty="0"/>
              <a:t> </a:t>
            </a:r>
          </a:p>
        </p:txBody>
      </p:sp>
      <p:sp>
        <p:nvSpPr>
          <p:cNvPr id="11" name="Rektangel 10"/>
          <p:cNvSpPr/>
          <p:nvPr/>
        </p:nvSpPr>
        <p:spPr>
          <a:xfrm>
            <a:off x="827584" y="1340768"/>
            <a:ext cx="28803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a-DK" sz="1400" dirty="0" smtClean="0"/>
              <a:t>Sundhedsstyrelsens forløbsprogram </a:t>
            </a:r>
          </a:p>
        </p:txBody>
      </p:sp>
      <p:sp>
        <p:nvSpPr>
          <p:cNvPr id="13" name="Rektangel 12"/>
          <p:cNvSpPr/>
          <p:nvPr/>
        </p:nvSpPr>
        <p:spPr>
          <a:xfrm>
            <a:off x="5652120" y="1347197"/>
            <a:ext cx="21786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a-DK" sz="1400" dirty="0" smtClean="0"/>
              <a:t>KL´s 10 anbefalinger</a:t>
            </a:r>
            <a:endParaRPr lang="da-DK" sz="1400" dirty="0"/>
          </a:p>
        </p:txBody>
      </p:sp>
      <p:pic>
        <p:nvPicPr>
          <p:cNvPr id="14" name="Billede 13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3240360" cy="4392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Billede 14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074540"/>
            <a:ext cx="3096344" cy="42347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61844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Lige forbindelse 5"/>
          <p:cNvCxnSpPr/>
          <p:nvPr/>
        </p:nvCxnSpPr>
        <p:spPr>
          <a:xfrm>
            <a:off x="395536" y="589330"/>
            <a:ext cx="835292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boks 1"/>
          <p:cNvSpPr txBox="1"/>
          <p:nvPr/>
        </p:nvSpPr>
        <p:spPr>
          <a:xfrm>
            <a:off x="539552" y="770331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Mange rapporter på området:</a:t>
            </a:r>
            <a:endParaRPr lang="da-DK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85" y="770331"/>
            <a:ext cx="4031979" cy="57695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boks 2"/>
          <p:cNvSpPr txBox="1"/>
          <p:nvPr/>
        </p:nvSpPr>
        <p:spPr>
          <a:xfrm>
            <a:off x="559856" y="1258732"/>
            <a:ext cx="42281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Voksenhjerneskadegruppens afrapportering til Den administrative styregruppe vedrørende sundhedsaftalerne i Region Sjælland</a:t>
            </a:r>
          </a:p>
        </p:txBody>
      </p:sp>
      <p:sp>
        <p:nvSpPr>
          <p:cNvPr id="8" name="Rektangel 7"/>
          <p:cNvSpPr/>
          <p:nvPr/>
        </p:nvSpPr>
        <p:spPr>
          <a:xfrm>
            <a:off x="559856" y="2029078"/>
            <a:ext cx="41153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400" dirty="0" smtClean="0"/>
              <a:t>I øvrigt med en opgørelse over tilbuddene til hjerneskadede i kommunerne i region Sjælland</a:t>
            </a:r>
            <a:endParaRPr lang="da-DK" sz="14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72" y="2772004"/>
            <a:ext cx="4014718" cy="376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kstboks 8"/>
          <p:cNvSpPr txBox="1"/>
          <p:nvPr/>
        </p:nvSpPr>
        <p:spPr>
          <a:xfrm>
            <a:off x="395536" y="219998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err="1" smtClean="0"/>
              <a:t>Senhjerneskadeområdet</a:t>
            </a:r>
            <a:r>
              <a:rPr lang="da-DK" dirty="0" smtClean="0"/>
              <a:t>, et tværkommunalt projekt</a:t>
            </a:r>
            <a:endParaRPr lang="da-DK" dirty="0"/>
          </a:p>
        </p:txBody>
      </p:sp>
    </p:spTree>
    <p:extLst>
      <p:ext uri="{BB962C8B-B14F-4D97-AF65-F5344CB8AC3E}">
        <p14:creationId xmlns="" xmlns:p14="http://schemas.microsoft.com/office/powerpoint/2010/main" val="100504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Lige forbindelse 5"/>
          <p:cNvCxnSpPr/>
          <p:nvPr/>
        </p:nvCxnSpPr>
        <p:spPr>
          <a:xfrm>
            <a:off x="395536" y="589330"/>
            <a:ext cx="835292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773183"/>
            <a:ext cx="3816424" cy="57109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boks 1"/>
          <p:cNvSpPr txBox="1"/>
          <p:nvPr/>
        </p:nvSpPr>
        <p:spPr>
          <a:xfrm>
            <a:off x="683568" y="773183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Region Hovedstadens kortlægning af hele området</a:t>
            </a:r>
            <a:endParaRPr lang="da-DK" sz="1400" dirty="0"/>
          </a:p>
        </p:txBody>
      </p:sp>
      <p:sp>
        <p:nvSpPr>
          <p:cNvPr id="7" name="Tekstboks 6"/>
          <p:cNvSpPr txBox="1"/>
          <p:nvPr/>
        </p:nvSpPr>
        <p:spPr>
          <a:xfrm>
            <a:off x="395536" y="219998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err="1" smtClean="0"/>
              <a:t>Senhjerneskadeområdet</a:t>
            </a:r>
            <a:r>
              <a:rPr lang="da-DK" dirty="0" smtClean="0"/>
              <a:t>, et tværkommunalt projekt</a:t>
            </a:r>
            <a:endParaRPr lang="da-DK" dirty="0"/>
          </a:p>
        </p:txBody>
      </p:sp>
    </p:spTree>
    <p:extLst>
      <p:ext uri="{BB962C8B-B14F-4D97-AF65-F5344CB8AC3E}">
        <p14:creationId xmlns="" xmlns:p14="http://schemas.microsoft.com/office/powerpoint/2010/main" val="100504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Lige forbindelse 5"/>
          <p:cNvCxnSpPr/>
          <p:nvPr/>
        </p:nvCxnSpPr>
        <p:spPr>
          <a:xfrm>
            <a:off x="395536" y="589330"/>
            <a:ext cx="835292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982" y="905522"/>
            <a:ext cx="3889482" cy="54676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boks 4"/>
          <p:cNvSpPr txBox="1"/>
          <p:nvPr/>
        </p:nvSpPr>
        <p:spPr>
          <a:xfrm>
            <a:off x="683568" y="773183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Kommunerne i det tidligere Storstrøms afdækning af området</a:t>
            </a:r>
            <a:endParaRPr lang="da-DK" sz="1400" dirty="0"/>
          </a:p>
        </p:txBody>
      </p:sp>
      <p:sp>
        <p:nvSpPr>
          <p:cNvPr id="7" name="Tekstboks 6"/>
          <p:cNvSpPr txBox="1"/>
          <p:nvPr/>
        </p:nvSpPr>
        <p:spPr>
          <a:xfrm>
            <a:off x="395536" y="219998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err="1" smtClean="0"/>
              <a:t>Senhjerneskadeområdet</a:t>
            </a:r>
            <a:r>
              <a:rPr lang="da-DK" dirty="0" smtClean="0"/>
              <a:t>, et tværkommunalt projekt</a:t>
            </a:r>
            <a:endParaRPr lang="da-DK" dirty="0"/>
          </a:p>
        </p:txBody>
      </p:sp>
    </p:spTree>
    <p:extLst>
      <p:ext uri="{BB962C8B-B14F-4D97-AF65-F5344CB8AC3E}">
        <p14:creationId xmlns="" xmlns:p14="http://schemas.microsoft.com/office/powerpoint/2010/main" val="100504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Lige forbindelse 5"/>
          <p:cNvCxnSpPr/>
          <p:nvPr/>
        </p:nvCxnSpPr>
        <p:spPr>
          <a:xfrm>
            <a:off x="395536" y="589330"/>
            <a:ext cx="835292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boks 1"/>
          <p:cNvSpPr txBox="1"/>
          <p:nvPr/>
        </p:nvSpPr>
        <p:spPr>
          <a:xfrm>
            <a:off x="558941" y="908720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prstClr val="black"/>
                </a:solidFill>
              </a:rPr>
              <a:t>3 Fællestræk ved disse rapporter:</a:t>
            </a:r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5" name="Tekstboks 4"/>
          <p:cNvSpPr txBox="1"/>
          <p:nvPr/>
        </p:nvSpPr>
        <p:spPr>
          <a:xfrm>
            <a:off x="558941" y="1484784"/>
            <a:ext cx="81369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 smtClean="0">
              <a:solidFill>
                <a:prstClr val="black"/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da-DK" dirty="0" smtClean="0">
                <a:solidFill>
                  <a:prstClr val="black"/>
                </a:solidFill>
              </a:rPr>
              <a:t>Den skal være koordineret mellem de mange forvaltninger/instanser  og den rette behandling/indsats skal ske rettidigt.</a:t>
            </a:r>
          </a:p>
          <a:p>
            <a:pPr marL="285750" indent="-285750">
              <a:buFont typeface="Wingdings" pitchFamily="2" charset="2"/>
              <a:buChar char="q"/>
            </a:pPr>
            <a:endParaRPr lang="da-DK" dirty="0">
              <a:solidFill>
                <a:prstClr val="black"/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da-DK" dirty="0" smtClean="0">
                <a:solidFill>
                  <a:prstClr val="black"/>
                </a:solidFill>
              </a:rPr>
              <a:t>Den skal være koordineret mellem de mange forvaltninger/instanser og den rette </a:t>
            </a:r>
            <a:r>
              <a:rPr lang="da-DK" dirty="0">
                <a:solidFill>
                  <a:prstClr val="black"/>
                </a:solidFill>
              </a:rPr>
              <a:t>behandling/indsats </a:t>
            </a:r>
            <a:r>
              <a:rPr lang="da-DK" dirty="0" smtClean="0">
                <a:solidFill>
                  <a:prstClr val="black"/>
                </a:solidFill>
              </a:rPr>
              <a:t>skal ske rettidigt.</a:t>
            </a:r>
          </a:p>
          <a:p>
            <a:pPr marL="285750" indent="-285750">
              <a:buFont typeface="Wingdings" pitchFamily="2" charset="2"/>
              <a:buChar char="q"/>
            </a:pPr>
            <a:endParaRPr lang="da-DK" dirty="0" smtClean="0">
              <a:solidFill>
                <a:prstClr val="black"/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da-DK" dirty="0" smtClean="0">
                <a:solidFill>
                  <a:prstClr val="black"/>
                </a:solidFill>
              </a:rPr>
              <a:t>Den skal være koordineret mellem de mange forvaltninger /instanser og den rette </a:t>
            </a:r>
            <a:r>
              <a:rPr lang="da-DK" dirty="0">
                <a:solidFill>
                  <a:prstClr val="black"/>
                </a:solidFill>
              </a:rPr>
              <a:t>behandling/indsats </a:t>
            </a:r>
            <a:r>
              <a:rPr lang="da-DK" dirty="0" smtClean="0">
                <a:solidFill>
                  <a:prstClr val="black"/>
                </a:solidFill>
              </a:rPr>
              <a:t>skal ske rettidigt.</a:t>
            </a:r>
          </a:p>
          <a:p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3" name="Tekstboks 2"/>
          <p:cNvSpPr txBox="1"/>
          <p:nvPr/>
        </p:nvSpPr>
        <p:spPr>
          <a:xfrm>
            <a:off x="558941" y="4347106"/>
            <a:ext cx="7812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prstClr val="black"/>
                </a:solidFill>
              </a:rPr>
              <a:t>Vi ved derfor godt, hvad der skal til for, at en hjerneskadede får en behandling, så han/hun kan komme bedst muligt igennem følgerne af en hjerneskade</a:t>
            </a:r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8" name="Tekstboks 7"/>
          <p:cNvSpPr txBox="1"/>
          <p:nvPr/>
        </p:nvSpPr>
        <p:spPr>
          <a:xfrm>
            <a:off x="558941" y="5157192"/>
            <a:ext cx="78128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smtClean="0">
                <a:solidFill>
                  <a:prstClr val="black"/>
                </a:solidFill>
              </a:rPr>
              <a:t>En indsats på hjerneskadeområdet bør derfor være mere handlingsorienteret end analyserende.</a:t>
            </a:r>
            <a:endParaRPr lang="da-DK" sz="2800" dirty="0">
              <a:solidFill>
                <a:prstClr val="black"/>
              </a:solidFill>
            </a:endParaRPr>
          </a:p>
        </p:txBody>
      </p:sp>
      <p:sp>
        <p:nvSpPr>
          <p:cNvPr id="9" name="Tekstboks 8"/>
          <p:cNvSpPr txBox="1"/>
          <p:nvPr/>
        </p:nvSpPr>
        <p:spPr>
          <a:xfrm>
            <a:off x="395536" y="219998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err="1" smtClean="0"/>
              <a:t>Senhjerneskadeområdet</a:t>
            </a:r>
            <a:r>
              <a:rPr lang="da-DK" dirty="0" smtClean="0"/>
              <a:t>, et tværkommunalt projekt</a:t>
            </a:r>
            <a:endParaRPr lang="da-DK" dirty="0"/>
          </a:p>
        </p:txBody>
      </p:sp>
    </p:spTree>
    <p:extLst>
      <p:ext uri="{BB962C8B-B14F-4D97-AF65-F5344CB8AC3E}">
        <p14:creationId xmlns="" xmlns:p14="http://schemas.microsoft.com/office/powerpoint/2010/main" val="250408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Lige forbindelse 5"/>
          <p:cNvCxnSpPr/>
          <p:nvPr/>
        </p:nvCxnSpPr>
        <p:spPr>
          <a:xfrm>
            <a:off x="395536" y="589330"/>
            <a:ext cx="835292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boks 1"/>
          <p:cNvSpPr txBox="1"/>
          <p:nvPr/>
        </p:nvSpPr>
        <p:spPr>
          <a:xfrm>
            <a:off x="583460" y="1278052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Kommunens opgaver i forhold til genoptræningen:</a:t>
            </a:r>
            <a:endParaRPr lang="da-DK" dirty="0"/>
          </a:p>
        </p:txBody>
      </p:sp>
      <p:sp>
        <p:nvSpPr>
          <p:cNvPr id="5" name="Tekstboks 4"/>
          <p:cNvSpPr txBox="1"/>
          <p:nvPr/>
        </p:nvSpPr>
        <p:spPr>
          <a:xfrm>
            <a:off x="588107" y="1782108"/>
            <a:ext cx="83529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Ifølge Forløbsprogrammet er kommunernes opgaver i forhold til personer med erhvervet hjerneskade: </a:t>
            </a:r>
          </a:p>
          <a:p>
            <a:endParaRPr lang="da-DK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da-DK" sz="1400" dirty="0" smtClean="0"/>
              <a:t>Genoptræning af bevægelsesfunktioner, mentale funktioner og andre relevante kropsfunktioner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400" dirty="0" smtClean="0"/>
              <a:t>Støttende og kompenserende indsatser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400" dirty="0" smtClean="0"/>
              <a:t>Sygedagpenge og pension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400" dirty="0" smtClean="0"/>
              <a:t>Udredning af arbejdsevne og revalidering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400" dirty="0" smtClean="0"/>
              <a:t>Specialundervisning for voksne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400" dirty="0" smtClean="0"/>
              <a:t>Vejledning om erhverv og uddannelse af unge under 25 år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400" dirty="0" smtClean="0"/>
              <a:t>Støtte til pårørende, herunder til eventuelle mindreårige børn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400" dirty="0" smtClean="0"/>
              <a:t>Personlig pleje og praktisk hjælp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400" dirty="0" smtClean="0"/>
              <a:t>Hjælpemidler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400" dirty="0" smtClean="0"/>
              <a:t>Patientrettet forebyggelse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400" dirty="0" smtClean="0"/>
              <a:t>Transportmuligheder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400" dirty="0" smtClean="0"/>
              <a:t>Koordination af rehabiliteringsforløbet efter udskrivelse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400" dirty="0" smtClean="0"/>
              <a:t>Planlægning af udskrivelsen i samarbejde med sygehuset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400" dirty="0" smtClean="0"/>
              <a:t>Samarbejde med og indhente rådgivning fra sygehuset og almen praksis i forhold til konkrete personer med erhvervet hjerneskade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400" dirty="0" smtClean="0"/>
              <a:t>Medvirke til udviklings- og forskningsarbejde</a:t>
            </a:r>
          </a:p>
        </p:txBody>
      </p:sp>
      <p:sp>
        <p:nvSpPr>
          <p:cNvPr id="7" name="Tekstboks 6"/>
          <p:cNvSpPr txBox="1"/>
          <p:nvPr/>
        </p:nvSpPr>
        <p:spPr>
          <a:xfrm>
            <a:off x="2771800" y="70071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/>
              <a:t>Spørgeskemaundersøgelsen</a:t>
            </a:r>
            <a:endParaRPr lang="da-DK" b="1" dirty="0"/>
          </a:p>
        </p:txBody>
      </p:sp>
      <p:sp>
        <p:nvSpPr>
          <p:cNvPr id="8" name="Tekstboks 7"/>
          <p:cNvSpPr txBox="1"/>
          <p:nvPr/>
        </p:nvSpPr>
        <p:spPr>
          <a:xfrm>
            <a:off x="395536" y="219998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err="1" smtClean="0"/>
              <a:t>Senhjerneskadeområdet</a:t>
            </a:r>
            <a:r>
              <a:rPr lang="da-DK" dirty="0" smtClean="0"/>
              <a:t>, et tværkommunalt projekt</a:t>
            </a:r>
            <a:endParaRPr lang="da-DK" dirty="0"/>
          </a:p>
        </p:txBody>
      </p:sp>
    </p:spTree>
    <p:extLst>
      <p:ext uri="{BB962C8B-B14F-4D97-AF65-F5344CB8AC3E}">
        <p14:creationId xmlns="" xmlns:p14="http://schemas.microsoft.com/office/powerpoint/2010/main" val="195670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Lige forbindelse 5"/>
          <p:cNvCxnSpPr/>
          <p:nvPr/>
        </p:nvCxnSpPr>
        <p:spPr>
          <a:xfrm>
            <a:off x="395536" y="589330"/>
            <a:ext cx="835292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boks 4"/>
          <p:cNvSpPr txBox="1"/>
          <p:nvPr/>
        </p:nvSpPr>
        <p:spPr>
          <a:xfrm>
            <a:off x="616750" y="1412776"/>
            <a:ext cx="83529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Afdækning af fakta på området:</a:t>
            </a:r>
          </a:p>
          <a:p>
            <a:endParaRPr lang="da-DK" dirty="0"/>
          </a:p>
          <a:p>
            <a:r>
              <a:rPr lang="da-DK" dirty="0" smtClean="0"/>
              <a:t>Spørgsmålene 1 – 19 i region Hovedstadens spørgeskema gentages umiddelbart.</a:t>
            </a:r>
          </a:p>
          <a:p>
            <a:endParaRPr lang="da-DK" dirty="0"/>
          </a:p>
          <a:p>
            <a:r>
              <a:rPr lang="da-DK" dirty="0" smtClean="0"/>
              <a:t>Derved opnå data om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dirty="0" smtClean="0"/>
              <a:t>målgruppens størrelse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dirty="0" smtClean="0"/>
              <a:t>Målgruppens udvikling i antal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dirty="0" smtClean="0"/>
              <a:t>Kompleksitet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dirty="0" smtClean="0"/>
              <a:t>Samarbejdet med sygehus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dirty="0" smtClean="0"/>
              <a:t>Genoptræningsplanerne udbredelse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dirty="0" smtClean="0"/>
              <a:t>Kommunernes organisering af arbejdet mv.</a:t>
            </a:r>
          </a:p>
        </p:txBody>
      </p:sp>
      <p:sp>
        <p:nvSpPr>
          <p:cNvPr id="7" name="Tekstboks 6"/>
          <p:cNvSpPr txBox="1"/>
          <p:nvPr/>
        </p:nvSpPr>
        <p:spPr>
          <a:xfrm>
            <a:off x="616750" y="4653136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Suppleret med afdækning af kommunens tilbud ved følgende spørgsmål:</a:t>
            </a:r>
          </a:p>
          <a:p>
            <a:endParaRPr lang="da-DK" dirty="0"/>
          </a:p>
          <a:p>
            <a:r>
              <a:rPr lang="da-DK" dirty="0" smtClean="0"/>
              <a:t>V. Hvilke tilbud har kommunen dedikeret kun til hjerneskadede:</a:t>
            </a:r>
            <a:endParaRPr lang="da-DK" dirty="0"/>
          </a:p>
          <a:p>
            <a:endParaRPr lang="da-DK" dirty="0" smtClean="0"/>
          </a:p>
        </p:txBody>
      </p:sp>
      <p:sp>
        <p:nvSpPr>
          <p:cNvPr id="2" name="Tekstboks 1"/>
          <p:cNvSpPr txBox="1"/>
          <p:nvPr/>
        </p:nvSpPr>
        <p:spPr>
          <a:xfrm>
            <a:off x="2771800" y="70071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/>
              <a:t>Spørgeskemaundersøgelsen</a:t>
            </a:r>
            <a:endParaRPr lang="da-DK" b="1" dirty="0"/>
          </a:p>
        </p:txBody>
      </p:sp>
      <p:sp>
        <p:nvSpPr>
          <p:cNvPr id="8" name="Tekstboks 7"/>
          <p:cNvSpPr txBox="1"/>
          <p:nvPr/>
        </p:nvSpPr>
        <p:spPr>
          <a:xfrm>
            <a:off x="395536" y="219998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err="1" smtClean="0"/>
              <a:t>Senhjerneskadeområdet</a:t>
            </a:r>
            <a:r>
              <a:rPr lang="da-DK" dirty="0" smtClean="0"/>
              <a:t>, et tværkommunalt projekt</a:t>
            </a:r>
            <a:endParaRPr lang="da-DK" dirty="0"/>
          </a:p>
        </p:txBody>
      </p:sp>
    </p:spTree>
    <p:extLst>
      <p:ext uri="{BB962C8B-B14F-4D97-AF65-F5344CB8AC3E}">
        <p14:creationId xmlns="" xmlns:p14="http://schemas.microsoft.com/office/powerpoint/2010/main" val="100504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Lige forbindelse 5"/>
          <p:cNvCxnSpPr/>
          <p:nvPr/>
        </p:nvCxnSpPr>
        <p:spPr>
          <a:xfrm>
            <a:off x="395536" y="589330"/>
            <a:ext cx="835292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boks 1"/>
          <p:cNvSpPr txBox="1"/>
          <p:nvPr/>
        </p:nvSpPr>
        <p:spPr>
          <a:xfrm>
            <a:off x="467544" y="1118933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X Udredning af funktionsevne</a:t>
            </a:r>
            <a:endParaRPr lang="da-DK" dirty="0"/>
          </a:p>
        </p:txBody>
      </p:sp>
      <p:sp>
        <p:nvSpPr>
          <p:cNvPr id="5" name="Tekstboks 4"/>
          <p:cNvSpPr txBox="1"/>
          <p:nvPr/>
        </p:nvSpPr>
        <p:spPr>
          <a:xfrm>
            <a:off x="467544" y="1498964"/>
            <a:ext cx="83529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Forløbsprogrammet 8 områder, som der skal være særlig opmærksomhed på: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400" dirty="0" smtClean="0"/>
              <a:t>Mobilitet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400" dirty="0" smtClean="0"/>
              <a:t>Mentale funktioner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400" dirty="0" smtClean="0"/>
              <a:t>Sansefunktioner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400" dirty="0" smtClean="0"/>
              <a:t>Ernæringstilstand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400" dirty="0" err="1" smtClean="0"/>
              <a:t>Dysfagi</a:t>
            </a:r>
            <a:r>
              <a:rPr lang="da-DK" sz="1400" dirty="0" smtClean="0"/>
              <a:t> (synkebesvær)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400" dirty="0" smtClean="0"/>
              <a:t>Daglige aktiviteter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400" dirty="0" smtClean="0"/>
              <a:t>Angsttilstande, depression eller psykose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400" dirty="0" smtClean="0"/>
              <a:t>Borgerens funktionsevne forud for det aktuelle traume</a:t>
            </a:r>
          </a:p>
        </p:txBody>
      </p:sp>
      <p:sp>
        <p:nvSpPr>
          <p:cNvPr id="7" name="Tekstboks 6"/>
          <p:cNvSpPr txBox="1"/>
          <p:nvPr/>
        </p:nvSpPr>
        <p:spPr>
          <a:xfrm>
            <a:off x="467544" y="3548165"/>
            <a:ext cx="8136904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Gennemgås med følgende spørgsmål (i hovedtræk</a:t>
            </a:r>
            <a:r>
              <a:rPr lang="da-DK" sz="1400" dirty="0" smtClean="0"/>
              <a:t>):</a:t>
            </a:r>
          </a:p>
          <a:p>
            <a:endParaRPr lang="da-DK" sz="900" dirty="0"/>
          </a:p>
          <a:p>
            <a:endParaRPr lang="da-DK" sz="400" dirty="0"/>
          </a:p>
          <a:p>
            <a:r>
              <a:rPr lang="da-DK" sz="1400" dirty="0" smtClean="0"/>
              <a:t>X.X  Har I </a:t>
            </a:r>
            <a:r>
              <a:rPr lang="da-DK" sz="1400" dirty="0" err="1" smtClean="0"/>
              <a:t>i</a:t>
            </a:r>
            <a:r>
              <a:rPr lang="da-DK" sz="1400" dirty="0" smtClean="0"/>
              <a:t> kommunen kompetence til og anvendes denne i forbindelse med udredning af [mobilitet]?</a:t>
            </a:r>
          </a:p>
          <a:p>
            <a:pPr>
              <a:spcBef>
                <a:spcPts val="600"/>
              </a:spcBef>
            </a:pPr>
            <a:r>
              <a:rPr lang="da-DK" sz="1400" dirty="0" smtClean="0"/>
              <a:t>						Ja	Nej</a:t>
            </a:r>
          </a:p>
          <a:p>
            <a:endParaRPr lang="da-DK" sz="1400" dirty="0"/>
          </a:p>
          <a:p>
            <a:r>
              <a:rPr lang="da-DK" sz="1400" dirty="0" smtClean="0"/>
              <a:t>Hvis Ja, på hvilket niveau gøres det?</a:t>
            </a:r>
          </a:p>
          <a:p>
            <a:pPr>
              <a:spcBef>
                <a:spcPts val="600"/>
              </a:spcBef>
            </a:pPr>
            <a:r>
              <a:rPr lang="da-DK" sz="1400" dirty="0"/>
              <a:t>	</a:t>
            </a:r>
            <a:r>
              <a:rPr lang="da-DK" sz="1400" dirty="0" smtClean="0"/>
              <a:t>		Basalt</a:t>
            </a:r>
          </a:p>
          <a:p>
            <a:pPr>
              <a:spcBef>
                <a:spcPts val="600"/>
              </a:spcBef>
            </a:pPr>
            <a:r>
              <a:rPr lang="da-DK" sz="1400" dirty="0"/>
              <a:t>	</a:t>
            </a:r>
            <a:r>
              <a:rPr lang="da-DK" sz="1400" dirty="0" smtClean="0"/>
              <a:t>		Avanceret </a:t>
            </a:r>
          </a:p>
          <a:p>
            <a:pPr>
              <a:spcBef>
                <a:spcPts val="600"/>
              </a:spcBef>
            </a:pPr>
            <a:r>
              <a:rPr lang="da-DK" sz="1400" dirty="0"/>
              <a:t>	</a:t>
            </a:r>
            <a:r>
              <a:rPr lang="da-DK" sz="1400" dirty="0" smtClean="0"/>
              <a:t>		Specialiseret</a:t>
            </a:r>
          </a:p>
          <a:p>
            <a:pPr>
              <a:spcBef>
                <a:spcPts val="600"/>
              </a:spcBef>
            </a:pPr>
            <a:r>
              <a:rPr lang="da-DK" sz="1400" dirty="0" smtClean="0"/>
              <a:t>Finder I, at der er yderligere behov for indsatser på dette område?	Ja	Nej</a:t>
            </a:r>
          </a:p>
          <a:p>
            <a:pPr>
              <a:spcBef>
                <a:spcPts val="600"/>
              </a:spcBef>
            </a:pPr>
            <a:r>
              <a:rPr lang="da-DK" sz="1400" dirty="0" smtClean="0"/>
              <a:t>Hvis Ja, beskriv nærmere:______________________________________________________________</a:t>
            </a:r>
          </a:p>
          <a:p>
            <a:pPr>
              <a:spcBef>
                <a:spcPts val="600"/>
              </a:spcBef>
            </a:pPr>
            <a:r>
              <a:rPr lang="da-DK" sz="1400" dirty="0" smtClean="0"/>
              <a:t>___________________________________________________________________________________</a:t>
            </a:r>
            <a:endParaRPr lang="da-DK" sz="1400" dirty="0"/>
          </a:p>
        </p:txBody>
      </p:sp>
      <p:sp>
        <p:nvSpPr>
          <p:cNvPr id="3" name="Rektangel 2"/>
          <p:cNvSpPr/>
          <p:nvPr/>
        </p:nvSpPr>
        <p:spPr>
          <a:xfrm>
            <a:off x="6372200" y="4264995"/>
            <a:ext cx="288032" cy="216024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ktangel 7"/>
          <p:cNvSpPr/>
          <p:nvPr/>
        </p:nvSpPr>
        <p:spPr>
          <a:xfrm>
            <a:off x="7380312" y="4264995"/>
            <a:ext cx="288032" cy="216024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ktangel 8"/>
          <p:cNvSpPr/>
          <p:nvPr/>
        </p:nvSpPr>
        <p:spPr>
          <a:xfrm>
            <a:off x="4788024" y="5021079"/>
            <a:ext cx="288032" cy="216024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ktangel 9"/>
          <p:cNvSpPr/>
          <p:nvPr/>
        </p:nvSpPr>
        <p:spPr>
          <a:xfrm>
            <a:off x="4788024" y="5309111"/>
            <a:ext cx="288032" cy="216024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Rektangel 10"/>
          <p:cNvSpPr/>
          <p:nvPr/>
        </p:nvSpPr>
        <p:spPr>
          <a:xfrm>
            <a:off x="4788024" y="5597143"/>
            <a:ext cx="288032" cy="216024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Rektangel 11"/>
          <p:cNvSpPr/>
          <p:nvPr/>
        </p:nvSpPr>
        <p:spPr>
          <a:xfrm>
            <a:off x="6372200" y="5885175"/>
            <a:ext cx="288032" cy="216024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Rektangel 12"/>
          <p:cNvSpPr/>
          <p:nvPr/>
        </p:nvSpPr>
        <p:spPr>
          <a:xfrm>
            <a:off x="7380312" y="5899122"/>
            <a:ext cx="288032" cy="216024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Tekstboks 13"/>
          <p:cNvSpPr txBox="1"/>
          <p:nvPr/>
        </p:nvSpPr>
        <p:spPr>
          <a:xfrm>
            <a:off x="2771800" y="700716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/>
              <a:t>Spørgeskemaundersøgelsen</a:t>
            </a:r>
          </a:p>
          <a:p>
            <a:pPr algn="ctr"/>
            <a:endParaRPr lang="da-DK" b="1" dirty="0"/>
          </a:p>
        </p:txBody>
      </p:sp>
      <p:sp>
        <p:nvSpPr>
          <p:cNvPr id="15" name="Tekstboks 14"/>
          <p:cNvSpPr txBox="1"/>
          <p:nvPr/>
        </p:nvSpPr>
        <p:spPr>
          <a:xfrm>
            <a:off x="395536" y="219998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err="1" smtClean="0"/>
              <a:t>Senhjerneskadeområdet</a:t>
            </a:r>
            <a:r>
              <a:rPr lang="da-DK" dirty="0" smtClean="0"/>
              <a:t>, et tværkommunalt projekt</a:t>
            </a:r>
            <a:endParaRPr lang="da-DK" dirty="0"/>
          </a:p>
        </p:txBody>
      </p:sp>
    </p:spTree>
    <p:extLst>
      <p:ext uri="{BB962C8B-B14F-4D97-AF65-F5344CB8AC3E}">
        <p14:creationId xmlns="" xmlns:p14="http://schemas.microsoft.com/office/powerpoint/2010/main" val="195670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Lige forbindelse 5"/>
          <p:cNvCxnSpPr/>
          <p:nvPr/>
        </p:nvCxnSpPr>
        <p:spPr>
          <a:xfrm>
            <a:off x="395536" y="589330"/>
            <a:ext cx="835292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boks 1"/>
          <p:cNvSpPr txBox="1"/>
          <p:nvPr/>
        </p:nvSpPr>
        <p:spPr>
          <a:xfrm>
            <a:off x="467544" y="1303599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X Udredning af [mobilitet - fortsat]:</a:t>
            </a:r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467544" y="2043664"/>
            <a:ext cx="81369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1400" dirty="0"/>
          </a:p>
          <a:p>
            <a:endParaRPr lang="da-DK" sz="400" dirty="0"/>
          </a:p>
          <a:p>
            <a:r>
              <a:rPr lang="da-DK" sz="1400" dirty="0" smtClean="0"/>
              <a:t>X.X  Når behov for udredningen af [mobiliteten] er konstateret, hvor lang tid går der </a:t>
            </a:r>
            <a:r>
              <a:rPr lang="da-DK" sz="1400" dirty="0"/>
              <a:t>i (</a:t>
            </a:r>
            <a:r>
              <a:rPr lang="da-DK" sz="1400" dirty="0" smtClean="0"/>
              <a:t>anslået) gennemsnit før udredningen påbegyndes: 				</a:t>
            </a:r>
            <a:endParaRPr lang="da-DK" sz="1400" dirty="0"/>
          </a:p>
          <a:p>
            <a:pPr>
              <a:spcBef>
                <a:spcPts val="600"/>
              </a:spcBef>
            </a:pPr>
            <a:r>
              <a:rPr lang="da-DK" sz="1400" dirty="0"/>
              <a:t>	</a:t>
            </a:r>
            <a:r>
              <a:rPr lang="da-DK" sz="1400" dirty="0" smtClean="0"/>
              <a:t>		Ca. 1 – 2 dage</a:t>
            </a:r>
          </a:p>
          <a:p>
            <a:pPr>
              <a:spcBef>
                <a:spcPts val="600"/>
              </a:spcBef>
            </a:pPr>
            <a:r>
              <a:rPr lang="da-DK" sz="1400" dirty="0"/>
              <a:t>	</a:t>
            </a:r>
            <a:r>
              <a:rPr lang="da-DK" sz="1400" dirty="0" smtClean="0"/>
              <a:t>		Ca. 3 – 4 dage</a:t>
            </a:r>
          </a:p>
          <a:p>
            <a:pPr>
              <a:spcBef>
                <a:spcPts val="600"/>
              </a:spcBef>
            </a:pPr>
            <a:r>
              <a:rPr lang="da-DK" sz="1400" dirty="0"/>
              <a:t>	</a:t>
            </a:r>
            <a:r>
              <a:rPr lang="da-DK" sz="1400" dirty="0" smtClean="0"/>
              <a:t>		Ca. 5 – 7 dage</a:t>
            </a:r>
          </a:p>
          <a:p>
            <a:pPr>
              <a:spcBef>
                <a:spcPts val="600"/>
              </a:spcBef>
            </a:pPr>
            <a:r>
              <a:rPr lang="da-DK" sz="1400" dirty="0"/>
              <a:t>	</a:t>
            </a:r>
            <a:r>
              <a:rPr lang="da-DK" sz="1400" dirty="0" smtClean="0"/>
              <a:t>		Over 7 dage </a:t>
            </a:r>
          </a:p>
          <a:p>
            <a:pPr>
              <a:spcBef>
                <a:spcPts val="600"/>
              </a:spcBef>
            </a:pPr>
            <a:r>
              <a:rPr lang="da-DK" sz="1400" dirty="0"/>
              <a:t>	</a:t>
            </a:r>
            <a:r>
              <a:rPr lang="da-DK" sz="1400" dirty="0" smtClean="0"/>
              <a:t>		</a:t>
            </a:r>
          </a:p>
          <a:p>
            <a:pPr>
              <a:spcBef>
                <a:spcPts val="600"/>
              </a:spcBef>
            </a:pPr>
            <a:r>
              <a:rPr lang="da-DK" sz="1400" dirty="0" smtClean="0"/>
              <a:t>Finder I, at der er et forbedringspotentiale her?			Ja	Nej</a:t>
            </a:r>
          </a:p>
          <a:p>
            <a:pPr>
              <a:spcBef>
                <a:spcPts val="600"/>
              </a:spcBef>
            </a:pPr>
            <a:r>
              <a:rPr lang="da-DK" sz="1400" dirty="0" smtClean="0"/>
              <a:t>Hvis Ja, beskriv nærmere:______________________________________________________________</a:t>
            </a:r>
          </a:p>
          <a:p>
            <a:pPr>
              <a:spcBef>
                <a:spcPts val="600"/>
              </a:spcBef>
            </a:pPr>
            <a:r>
              <a:rPr lang="da-DK" sz="1400" dirty="0" smtClean="0"/>
              <a:t>___________________________________________________________________________________</a:t>
            </a:r>
            <a:endParaRPr lang="da-DK" sz="1400" dirty="0"/>
          </a:p>
        </p:txBody>
      </p:sp>
      <p:sp>
        <p:nvSpPr>
          <p:cNvPr id="9" name="Rektangel 8"/>
          <p:cNvSpPr/>
          <p:nvPr/>
        </p:nvSpPr>
        <p:spPr>
          <a:xfrm>
            <a:off x="4705302" y="2852936"/>
            <a:ext cx="288032" cy="216024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ktangel 9"/>
          <p:cNvSpPr/>
          <p:nvPr/>
        </p:nvSpPr>
        <p:spPr>
          <a:xfrm>
            <a:off x="4705302" y="3140968"/>
            <a:ext cx="288032" cy="216024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Rektangel 10"/>
          <p:cNvSpPr/>
          <p:nvPr/>
        </p:nvSpPr>
        <p:spPr>
          <a:xfrm>
            <a:off x="4705302" y="3429000"/>
            <a:ext cx="288032" cy="216024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Rektangel 11"/>
          <p:cNvSpPr/>
          <p:nvPr/>
        </p:nvSpPr>
        <p:spPr>
          <a:xfrm>
            <a:off x="6292570" y="4279149"/>
            <a:ext cx="288032" cy="216024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Rektangel 12"/>
          <p:cNvSpPr/>
          <p:nvPr/>
        </p:nvSpPr>
        <p:spPr>
          <a:xfrm>
            <a:off x="7300682" y="4293096"/>
            <a:ext cx="288032" cy="216024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Tekstboks 13"/>
          <p:cNvSpPr txBox="1"/>
          <p:nvPr/>
        </p:nvSpPr>
        <p:spPr>
          <a:xfrm>
            <a:off x="2771800" y="700716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/>
              <a:t>Spørgeskemaundersøgelsen</a:t>
            </a:r>
          </a:p>
          <a:p>
            <a:pPr algn="ctr"/>
            <a:endParaRPr lang="da-DK" b="1" dirty="0"/>
          </a:p>
        </p:txBody>
      </p:sp>
      <p:sp>
        <p:nvSpPr>
          <p:cNvPr id="15" name="Tekstboks 14"/>
          <p:cNvSpPr txBox="1"/>
          <p:nvPr/>
        </p:nvSpPr>
        <p:spPr>
          <a:xfrm>
            <a:off x="395536" y="219998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err="1" smtClean="0"/>
              <a:t>Senhjerneskadeområdet</a:t>
            </a:r>
            <a:r>
              <a:rPr lang="da-DK" dirty="0" smtClean="0"/>
              <a:t>, et tværkommunalt projekt</a:t>
            </a:r>
            <a:endParaRPr lang="da-DK" dirty="0"/>
          </a:p>
        </p:txBody>
      </p:sp>
      <p:sp>
        <p:nvSpPr>
          <p:cNvPr id="16" name="Rektangel 15"/>
          <p:cNvSpPr/>
          <p:nvPr/>
        </p:nvSpPr>
        <p:spPr>
          <a:xfrm>
            <a:off x="4705302" y="3754884"/>
            <a:ext cx="288032" cy="216024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="" xmlns:p14="http://schemas.microsoft.com/office/powerpoint/2010/main" val="60748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Lige forbindelse 5"/>
          <p:cNvCxnSpPr/>
          <p:nvPr/>
        </p:nvCxnSpPr>
        <p:spPr>
          <a:xfrm>
            <a:off x="395536" y="589330"/>
            <a:ext cx="835292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boks 1"/>
          <p:cNvSpPr txBox="1"/>
          <p:nvPr/>
        </p:nvSpPr>
        <p:spPr>
          <a:xfrm>
            <a:off x="467544" y="1473417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Y Udredning af Kommunens indsats</a:t>
            </a:r>
            <a:endParaRPr lang="da-DK" dirty="0"/>
          </a:p>
        </p:txBody>
      </p:sp>
      <p:sp>
        <p:nvSpPr>
          <p:cNvPr id="5" name="Tekstboks 4"/>
          <p:cNvSpPr txBox="1"/>
          <p:nvPr/>
        </p:nvSpPr>
        <p:spPr>
          <a:xfrm>
            <a:off x="467544" y="1853448"/>
            <a:ext cx="83529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Der tages udgangspunkt i Forløbsprogrammet indsatsområder, som er følgende:</a:t>
            </a:r>
          </a:p>
          <a:p>
            <a:endParaRPr lang="da-DK" sz="1400" dirty="0" smtClean="0"/>
          </a:p>
          <a:p>
            <a:endParaRPr lang="da-DK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a-DK" sz="1400" dirty="0" smtClean="0"/>
              <a:t>Gangfunktion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400" dirty="0" smtClean="0"/>
              <a:t>Arm- og håndfunktion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400" dirty="0" smtClean="0"/>
              <a:t>Gang-, arm- og håndfunktion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400" dirty="0" smtClean="0"/>
              <a:t>Spasticitet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400" dirty="0" smtClean="0"/>
              <a:t>Sprogfunktioner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400" dirty="0" smtClean="0"/>
              <a:t>Hukommelse og opmærksomhed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400" dirty="0" smtClean="0"/>
              <a:t>Overordnede kognitive funktioner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400" dirty="0" smtClean="0"/>
              <a:t>Følelsesfunktioner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400" dirty="0" smtClean="0"/>
              <a:t>Adfærd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400" dirty="0" smtClean="0"/>
              <a:t>Perception og andre mentale funktioner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400" dirty="0" err="1" smtClean="0"/>
              <a:t>Dysfagi</a:t>
            </a:r>
            <a:r>
              <a:rPr lang="da-DK" sz="1400" dirty="0" smtClean="0"/>
              <a:t> (synkebesvær)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400" dirty="0" smtClean="0"/>
              <a:t>Blære- og tarmfunktioner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400" dirty="0" smtClean="0"/>
              <a:t>Smerter</a:t>
            </a:r>
          </a:p>
          <a:p>
            <a:endParaRPr lang="da-DK" sz="1400" dirty="0" smtClean="0"/>
          </a:p>
          <a:p>
            <a:endParaRPr lang="da-DK" sz="1400" dirty="0"/>
          </a:p>
          <a:p>
            <a:endParaRPr lang="da-DK" sz="1400" dirty="0" smtClean="0"/>
          </a:p>
          <a:p>
            <a:pPr marL="285750" indent="-285750">
              <a:buFont typeface="Arial" pitchFamily="34" charset="0"/>
              <a:buChar char="•"/>
            </a:pPr>
            <a:endParaRPr lang="da-DK" sz="1400" dirty="0" smtClean="0"/>
          </a:p>
        </p:txBody>
      </p:sp>
      <p:sp>
        <p:nvSpPr>
          <p:cNvPr id="14" name="Rektangel 13"/>
          <p:cNvSpPr/>
          <p:nvPr/>
        </p:nvSpPr>
        <p:spPr>
          <a:xfrm>
            <a:off x="4221421" y="2420888"/>
            <a:ext cx="4572000" cy="28931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a-DK" sz="1400" dirty="0" smtClean="0"/>
              <a:t>Syn</a:t>
            </a:r>
            <a:endParaRPr lang="da-DK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da-DK" sz="1400" dirty="0"/>
              <a:t>Hørelse og </a:t>
            </a:r>
            <a:r>
              <a:rPr lang="da-DK" sz="1400" dirty="0" err="1"/>
              <a:t>vestibulære</a:t>
            </a:r>
            <a:r>
              <a:rPr lang="da-DK" sz="1400" dirty="0"/>
              <a:t> funktioner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400" dirty="0"/>
              <a:t>Udholdenhed og cirkulation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400" dirty="0"/>
              <a:t>Omsorg for sig selv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400" dirty="0"/>
              <a:t>Daglig livsførelse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400" dirty="0"/>
              <a:t>Mobilitet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400" dirty="0"/>
              <a:t>Køreevne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400" dirty="0"/>
              <a:t>Kommunikation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400" dirty="0"/>
              <a:t>Læring og anvendelse af viden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400" dirty="0"/>
              <a:t>Uddannelse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400" dirty="0"/>
              <a:t>Beskæftigelse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400" dirty="0"/>
              <a:t>Sociale relationer og fritidsliv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400" dirty="0"/>
              <a:t>Indsats rette mod pårørende</a:t>
            </a:r>
          </a:p>
        </p:txBody>
      </p:sp>
      <p:sp>
        <p:nvSpPr>
          <p:cNvPr id="7" name="Tekstboks 6"/>
          <p:cNvSpPr txBox="1"/>
          <p:nvPr/>
        </p:nvSpPr>
        <p:spPr>
          <a:xfrm>
            <a:off x="2771800" y="70071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/>
              <a:t>Spørgeskemaundersøgelsen</a:t>
            </a:r>
            <a:endParaRPr lang="da-DK" b="1" dirty="0"/>
          </a:p>
        </p:txBody>
      </p:sp>
      <p:sp>
        <p:nvSpPr>
          <p:cNvPr id="8" name="Tekstboks 7"/>
          <p:cNvSpPr txBox="1"/>
          <p:nvPr/>
        </p:nvSpPr>
        <p:spPr>
          <a:xfrm>
            <a:off x="395536" y="219998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err="1" smtClean="0"/>
              <a:t>Senhjerneskadeområdet</a:t>
            </a:r>
            <a:r>
              <a:rPr lang="da-DK" dirty="0" smtClean="0"/>
              <a:t>, et tværkommunalt projekt</a:t>
            </a:r>
            <a:endParaRPr lang="da-DK" dirty="0"/>
          </a:p>
        </p:txBody>
      </p:sp>
    </p:spTree>
    <p:extLst>
      <p:ext uri="{BB962C8B-B14F-4D97-AF65-F5344CB8AC3E}">
        <p14:creationId xmlns="" xmlns:p14="http://schemas.microsoft.com/office/powerpoint/2010/main" val="249018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Lige forbindelse 5"/>
          <p:cNvCxnSpPr/>
          <p:nvPr/>
        </p:nvCxnSpPr>
        <p:spPr>
          <a:xfrm>
            <a:off x="395536" y="589330"/>
            <a:ext cx="835292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boks 4"/>
          <p:cNvSpPr txBox="1"/>
          <p:nvPr/>
        </p:nvSpPr>
        <p:spPr>
          <a:xfrm>
            <a:off x="387914" y="1112038"/>
            <a:ext cx="813690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De enkelte indsats gennemgås </a:t>
            </a:r>
            <a:r>
              <a:rPr lang="da-DK" sz="1400" dirty="0"/>
              <a:t>med følgende spørgsmål (i hovedtræk</a:t>
            </a:r>
            <a:r>
              <a:rPr lang="da-DK" sz="1400" dirty="0" smtClean="0"/>
              <a:t>):</a:t>
            </a:r>
          </a:p>
          <a:p>
            <a:endParaRPr lang="da-DK" sz="400" dirty="0"/>
          </a:p>
          <a:p>
            <a:r>
              <a:rPr lang="da-DK" sz="1400" dirty="0" smtClean="0"/>
              <a:t>Y.Y  Har kommunen indsats for bedre [gangfunktion]?		Ja	Nej</a:t>
            </a:r>
          </a:p>
          <a:p>
            <a:endParaRPr lang="da-DK" sz="1400" dirty="0"/>
          </a:p>
          <a:p>
            <a:r>
              <a:rPr lang="da-DK" sz="1400" dirty="0" smtClean="0"/>
              <a:t>Hvis Ja, på hvilket niveau er denne indsats?</a:t>
            </a:r>
          </a:p>
          <a:p>
            <a:pPr>
              <a:spcBef>
                <a:spcPts val="600"/>
              </a:spcBef>
            </a:pPr>
            <a:r>
              <a:rPr lang="da-DK" sz="1400" dirty="0"/>
              <a:t>	</a:t>
            </a:r>
            <a:r>
              <a:rPr lang="da-DK" sz="1400" dirty="0" smtClean="0"/>
              <a:t>		Basalt</a:t>
            </a:r>
          </a:p>
          <a:p>
            <a:pPr>
              <a:spcBef>
                <a:spcPts val="600"/>
              </a:spcBef>
            </a:pPr>
            <a:r>
              <a:rPr lang="da-DK" sz="1400" dirty="0"/>
              <a:t>	</a:t>
            </a:r>
            <a:r>
              <a:rPr lang="da-DK" sz="1400" dirty="0" smtClean="0"/>
              <a:t>		Avanceret </a:t>
            </a:r>
          </a:p>
          <a:p>
            <a:pPr>
              <a:spcBef>
                <a:spcPts val="600"/>
              </a:spcBef>
            </a:pPr>
            <a:r>
              <a:rPr lang="da-DK" sz="1400" dirty="0"/>
              <a:t>	</a:t>
            </a:r>
            <a:r>
              <a:rPr lang="da-DK" sz="1400" dirty="0" smtClean="0"/>
              <a:t>		Specialiseret</a:t>
            </a:r>
          </a:p>
          <a:p>
            <a:pPr>
              <a:spcBef>
                <a:spcPts val="600"/>
              </a:spcBef>
            </a:pPr>
            <a:r>
              <a:rPr lang="da-DK" sz="1400" dirty="0" smtClean="0"/>
              <a:t>Finder I, at der er yderligere behov for indsatser på dette område?	Ja	Nej</a:t>
            </a:r>
          </a:p>
          <a:p>
            <a:pPr>
              <a:spcBef>
                <a:spcPts val="600"/>
              </a:spcBef>
            </a:pPr>
            <a:r>
              <a:rPr lang="da-DK" sz="1400" dirty="0" smtClean="0"/>
              <a:t>Hvis Ja, beskriv nærmere:______________________________________________________________</a:t>
            </a:r>
          </a:p>
          <a:p>
            <a:pPr>
              <a:spcBef>
                <a:spcPts val="600"/>
              </a:spcBef>
            </a:pPr>
            <a:r>
              <a:rPr lang="da-DK" sz="1400" dirty="0" smtClean="0"/>
              <a:t>___________________________________________________________________________________</a:t>
            </a:r>
            <a:endParaRPr lang="da-DK" sz="1400" dirty="0"/>
          </a:p>
        </p:txBody>
      </p:sp>
      <p:sp>
        <p:nvSpPr>
          <p:cNvPr id="7" name="Rektangel 6"/>
          <p:cNvSpPr/>
          <p:nvPr/>
        </p:nvSpPr>
        <p:spPr>
          <a:xfrm>
            <a:off x="6292570" y="1416493"/>
            <a:ext cx="288032" cy="216024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ktangel 7"/>
          <p:cNvSpPr/>
          <p:nvPr/>
        </p:nvSpPr>
        <p:spPr>
          <a:xfrm>
            <a:off x="7300682" y="1407612"/>
            <a:ext cx="288032" cy="216024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ktangel 8"/>
          <p:cNvSpPr/>
          <p:nvPr/>
        </p:nvSpPr>
        <p:spPr>
          <a:xfrm>
            <a:off x="4700409" y="2163696"/>
            <a:ext cx="288032" cy="216024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ktangel 9"/>
          <p:cNvSpPr/>
          <p:nvPr/>
        </p:nvSpPr>
        <p:spPr>
          <a:xfrm>
            <a:off x="4700409" y="2451728"/>
            <a:ext cx="288032" cy="216024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Rektangel 10"/>
          <p:cNvSpPr/>
          <p:nvPr/>
        </p:nvSpPr>
        <p:spPr>
          <a:xfrm>
            <a:off x="4700409" y="2739760"/>
            <a:ext cx="288032" cy="216024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Rektangel 11"/>
          <p:cNvSpPr/>
          <p:nvPr/>
        </p:nvSpPr>
        <p:spPr>
          <a:xfrm>
            <a:off x="6284585" y="3027792"/>
            <a:ext cx="288032" cy="216024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Rektangel 12"/>
          <p:cNvSpPr/>
          <p:nvPr/>
        </p:nvSpPr>
        <p:spPr>
          <a:xfrm>
            <a:off x="7292697" y="3041739"/>
            <a:ext cx="288032" cy="216024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Tekstboks 13"/>
          <p:cNvSpPr txBox="1"/>
          <p:nvPr/>
        </p:nvSpPr>
        <p:spPr>
          <a:xfrm>
            <a:off x="2771800" y="70071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/>
              <a:t>Spørgeskemaundersøgelsen</a:t>
            </a:r>
            <a:endParaRPr lang="da-DK" b="1" dirty="0"/>
          </a:p>
        </p:txBody>
      </p:sp>
      <p:sp>
        <p:nvSpPr>
          <p:cNvPr id="15" name="Tekstboks 14"/>
          <p:cNvSpPr txBox="1"/>
          <p:nvPr/>
        </p:nvSpPr>
        <p:spPr>
          <a:xfrm>
            <a:off x="395536" y="219998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err="1" smtClean="0"/>
              <a:t>Senhjerneskadeområdet</a:t>
            </a:r>
            <a:r>
              <a:rPr lang="da-DK" dirty="0" smtClean="0"/>
              <a:t>, et tværkommunalt projekt</a:t>
            </a:r>
            <a:endParaRPr lang="da-DK" dirty="0"/>
          </a:p>
        </p:txBody>
      </p:sp>
      <p:sp>
        <p:nvSpPr>
          <p:cNvPr id="16" name="Tekstboks 15"/>
          <p:cNvSpPr txBox="1"/>
          <p:nvPr/>
        </p:nvSpPr>
        <p:spPr>
          <a:xfrm>
            <a:off x="467544" y="3645024"/>
            <a:ext cx="81369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1400" dirty="0"/>
          </a:p>
          <a:p>
            <a:endParaRPr lang="da-DK" sz="400" dirty="0"/>
          </a:p>
          <a:p>
            <a:r>
              <a:rPr lang="da-DK" sz="1400" dirty="0" smtClean="0"/>
              <a:t>Y.Y  Når behov for en behandlingsindsats for en forbedret [gangfunktion] er konstateret, hvor lang tid går der </a:t>
            </a:r>
            <a:r>
              <a:rPr lang="da-DK" sz="1400" dirty="0"/>
              <a:t>i (</a:t>
            </a:r>
            <a:r>
              <a:rPr lang="da-DK" sz="1400" dirty="0" smtClean="0"/>
              <a:t>anslået) gennemsnit før indsatsen påbegyndes: 				</a:t>
            </a:r>
            <a:endParaRPr lang="da-DK" sz="1400" dirty="0"/>
          </a:p>
          <a:p>
            <a:pPr>
              <a:spcBef>
                <a:spcPts val="600"/>
              </a:spcBef>
            </a:pPr>
            <a:r>
              <a:rPr lang="da-DK" sz="1400" dirty="0"/>
              <a:t>	</a:t>
            </a:r>
            <a:r>
              <a:rPr lang="da-DK" sz="1400" dirty="0" smtClean="0"/>
              <a:t>		Ca. 1 – 2 dage</a:t>
            </a:r>
          </a:p>
          <a:p>
            <a:pPr>
              <a:spcBef>
                <a:spcPts val="600"/>
              </a:spcBef>
            </a:pPr>
            <a:r>
              <a:rPr lang="da-DK" sz="1400" dirty="0"/>
              <a:t>	</a:t>
            </a:r>
            <a:r>
              <a:rPr lang="da-DK" sz="1400" dirty="0" smtClean="0"/>
              <a:t>		Ca. 3 – 4 dage</a:t>
            </a:r>
          </a:p>
          <a:p>
            <a:pPr>
              <a:spcBef>
                <a:spcPts val="600"/>
              </a:spcBef>
            </a:pPr>
            <a:r>
              <a:rPr lang="da-DK" sz="1400" dirty="0"/>
              <a:t>	</a:t>
            </a:r>
            <a:r>
              <a:rPr lang="da-DK" sz="1400" dirty="0" smtClean="0"/>
              <a:t>		Ca. 5 – 7 dage</a:t>
            </a:r>
          </a:p>
          <a:p>
            <a:pPr>
              <a:spcBef>
                <a:spcPts val="600"/>
              </a:spcBef>
            </a:pPr>
            <a:r>
              <a:rPr lang="da-DK" sz="1400" dirty="0"/>
              <a:t>	</a:t>
            </a:r>
            <a:r>
              <a:rPr lang="da-DK" sz="1400" dirty="0" smtClean="0"/>
              <a:t>		Over 7 dage </a:t>
            </a:r>
          </a:p>
          <a:p>
            <a:pPr>
              <a:spcBef>
                <a:spcPts val="600"/>
              </a:spcBef>
            </a:pPr>
            <a:r>
              <a:rPr lang="da-DK" sz="1400" dirty="0"/>
              <a:t>	</a:t>
            </a:r>
            <a:r>
              <a:rPr lang="da-DK" sz="1400" dirty="0" smtClean="0"/>
              <a:t>		</a:t>
            </a:r>
          </a:p>
          <a:p>
            <a:pPr>
              <a:spcBef>
                <a:spcPts val="600"/>
              </a:spcBef>
            </a:pPr>
            <a:r>
              <a:rPr lang="da-DK" sz="1400" dirty="0" smtClean="0"/>
              <a:t>Finder I, at der er et forbedringspotentiale her?			Ja	Nej</a:t>
            </a:r>
          </a:p>
          <a:p>
            <a:pPr>
              <a:spcBef>
                <a:spcPts val="600"/>
              </a:spcBef>
            </a:pPr>
            <a:r>
              <a:rPr lang="da-DK" sz="1400" dirty="0" smtClean="0"/>
              <a:t>Hvis Ja, beskriv nærmere:______________________________________________________________</a:t>
            </a:r>
          </a:p>
          <a:p>
            <a:pPr>
              <a:spcBef>
                <a:spcPts val="600"/>
              </a:spcBef>
            </a:pPr>
            <a:r>
              <a:rPr lang="da-DK" sz="1400" dirty="0" smtClean="0"/>
              <a:t>___________________________________________________________________________________</a:t>
            </a:r>
            <a:endParaRPr lang="da-DK" sz="1400" dirty="0"/>
          </a:p>
        </p:txBody>
      </p:sp>
      <p:sp>
        <p:nvSpPr>
          <p:cNvPr id="17" name="Rektangel 16"/>
          <p:cNvSpPr/>
          <p:nvPr/>
        </p:nvSpPr>
        <p:spPr>
          <a:xfrm>
            <a:off x="4705302" y="4454296"/>
            <a:ext cx="288032" cy="216024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Rektangel 17"/>
          <p:cNvSpPr/>
          <p:nvPr/>
        </p:nvSpPr>
        <p:spPr>
          <a:xfrm>
            <a:off x="4705302" y="4742328"/>
            <a:ext cx="288032" cy="216024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" name="Rektangel 18"/>
          <p:cNvSpPr/>
          <p:nvPr/>
        </p:nvSpPr>
        <p:spPr>
          <a:xfrm>
            <a:off x="4705302" y="5030360"/>
            <a:ext cx="288032" cy="216024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" name="Rektangel 19"/>
          <p:cNvSpPr/>
          <p:nvPr/>
        </p:nvSpPr>
        <p:spPr>
          <a:xfrm>
            <a:off x="6292570" y="5880509"/>
            <a:ext cx="288032" cy="216024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Rektangel 20"/>
          <p:cNvSpPr/>
          <p:nvPr/>
        </p:nvSpPr>
        <p:spPr>
          <a:xfrm>
            <a:off x="7300682" y="5894456"/>
            <a:ext cx="288032" cy="216024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" name="Rektangel 21"/>
          <p:cNvSpPr/>
          <p:nvPr/>
        </p:nvSpPr>
        <p:spPr>
          <a:xfrm>
            <a:off x="4705302" y="5356244"/>
            <a:ext cx="288032" cy="216024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="" xmlns:p14="http://schemas.microsoft.com/office/powerpoint/2010/main" val="195670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Lige forbindelse 5"/>
          <p:cNvCxnSpPr/>
          <p:nvPr/>
        </p:nvCxnSpPr>
        <p:spPr>
          <a:xfrm>
            <a:off x="395536" y="589330"/>
            <a:ext cx="835292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ktangel 1"/>
          <p:cNvSpPr/>
          <p:nvPr/>
        </p:nvSpPr>
        <p:spPr>
          <a:xfrm>
            <a:off x="539552" y="1085194"/>
            <a:ext cx="82089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u="sng" dirty="0"/>
              <a:t>F</a:t>
            </a:r>
            <a:r>
              <a:rPr lang="da-DK" u="sng" dirty="0" smtClean="0"/>
              <a:t>orløbsprogrammet</a:t>
            </a:r>
            <a:endParaRPr lang="da-DK" dirty="0"/>
          </a:p>
          <a:p>
            <a:r>
              <a:rPr lang="da-DK" dirty="0"/>
              <a:t>Forløbsprogrammet retter sig til hele </a:t>
            </a:r>
            <a:r>
              <a:rPr lang="da-DK" dirty="0" smtClean="0"/>
              <a:t>population. </a:t>
            </a:r>
            <a:r>
              <a:rPr lang="da-DK" dirty="0"/>
              <a:t>Det vil sige de ca. 18 – 19.000 personer, som årligt bliver ramt af en hjerneskade. Forløbsprogrammet går dybt ned i selve forløbet af den enkelte hjerneskade. </a:t>
            </a:r>
          </a:p>
          <a:p>
            <a:r>
              <a:rPr lang="da-DK" dirty="0"/>
              <a:t> </a:t>
            </a:r>
          </a:p>
          <a:p>
            <a:r>
              <a:rPr lang="da-DK" dirty="0"/>
              <a:t>Der er tale om en kvalitetsstandard, som bare </a:t>
            </a:r>
            <a:r>
              <a:rPr lang="da-DK" b="1" i="1" u="sng" dirty="0" smtClean="0"/>
              <a:t>skal</a:t>
            </a:r>
            <a:r>
              <a:rPr lang="da-DK" dirty="0" smtClean="0"/>
              <a:t> </a:t>
            </a:r>
            <a:r>
              <a:rPr lang="da-DK" dirty="0"/>
              <a:t>indarbejdes i </a:t>
            </a:r>
            <a:r>
              <a:rPr lang="da-DK" dirty="0" smtClean="0"/>
              <a:t>kommunerne (og regionerne). </a:t>
            </a:r>
          </a:p>
        </p:txBody>
      </p:sp>
      <p:sp>
        <p:nvSpPr>
          <p:cNvPr id="5" name="Rektangel 4"/>
          <p:cNvSpPr/>
          <p:nvPr/>
        </p:nvSpPr>
        <p:spPr>
          <a:xfrm>
            <a:off x="539552" y="3030520"/>
            <a:ext cx="820891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600" dirty="0"/>
              <a:t> </a:t>
            </a:r>
          </a:p>
          <a:p>
            <a:r>
              <a:rPr lang="da-DK" u="sng" dirty="0" smtClean="0"/>
              <a:t>KL´s </a:t>
            </a:r>
            <a:r>
              <a:rPr lang="da-DK" u="sng" dirty="0"/>
              <a:t>anbefalinger</a:t>
            </a:r>
            <a:endParaRPr lang="da-DK" dirty="0"/>
          </a:p>
          <a:p>
            <a:r>
              <a:rPr lang="da-DK" dirty="0"/>
              <a:t>KL´s anbefalinger drejer sig i det væsentlig om at styrke samarbejdet omkring de specialiserede tilbud til de ca. 2.500 personer, der hvert år bliver ramt af en </a:t>
            </a:r>
            <a:r>
              <a:rPr lang="da-DK" b="1" dirty="0"/>
              <a:t>kompleks</a:t>
            </a:r>
            <a:r>
              <a:rPr lang="da-DK" dirty="0"/>
              <a:t> hjerneskade. Det vil sige en delmængde af de ovennævnte 18 – 19.000 personer (forløbsprogrammet gælder selvfølgelig også for dem).</a:t>
            </a:r>
          </a:p>
          <a:p>
            <a:r>
              <a:rPr lang="da-DK" dirty="0"/>
              <a:t> </a:t>
            </a:r>
          </a:p>
          <a:p>
            <a:r>
              <a:rPr lang="da-DK" dirty="0"/>
              <a:t>Det er KL´s mål, at samtlige anbefalinger er implementeret i </a:t>
            </a:r>
            <a:r>
              <a:rPr lang="da-DK" dirty="0" smtClean="0"/>
              <a:t>2014.</a:t>
            </a:r>
            <a:endParaRPr lang="da-DK" dirty="0"/>
          </a:p>
          <a:p>
            <a:r>
              <a:rPr lang="da-DK" dirty="0"/>
              <a:t> </a:t>
            </a:r>
          </a:p>
          <a:p>
            <a:r>
              <a:rPr lang="da-DK" dirty="0"/>
              <a:t>Nogle af anbefalinger ligger i forlængelse med forløbsprogrammet; men der er tale om mere tværgående fælleskommunale forhold. </a:t>
            </a:r>
          </a:p>
        </p:txBody>
      </p:sp>
      <p:sp>
        <p:nvSpPr>
          <p:cNvPr id="7" name="Tekstboks 6"/>
          <p:cNvSpPr txBox="1"/>
          <p:nvPr/>
        </p:nvSpPr>
        <p:spPr>
          <a:xfrm>
            <a:off x="395536" y="219998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err="1" smtClean="0"/>
              <a:t>Senhjerneskadeområdet</a:t>
            </a:r>
            <a:r>
              <a:rPr lang="da-DK" dirty="0" smtClean="0"/>
              <a:t>, et tværkommunalt projekt</a:t>
            </a:r>
            <a:endParaRPr lang="da-DK" dirty="0"/>
          </a:p>
        </p:txBody>
      </p:sp>
    </p:spTree>
    <p:extLst>
      <p:ext uri="{BB962C8B-B14F-4D97-AF65-F5344CB8AC3E}">
        <p14:creationId xmlns="" xmlns:p14="http://schemas.microsoft.com/office/powerpoint/2010/main" val="100504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Lige forbindelse 5"/>
          <p:cNvCxnSpPr/>
          <p:nvPr/>
        </p:nvCxnSpPr>
        <p:spPr>
          <a:xfrm>
            <a:off x="395536" y="589330"/>
            <a:ext cx="835292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ktangel 1"/>
          <p:cNvSpPr/>
          <p:nvPr/>
        </p:nvSpPr>
        <p:spPr>
          <a:xfrm>
            <a:off x="552494" y="764704"/>
            <a:ext cx="8208912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b="1" u="sng" dirty="0" smtClean="0"/>
              <a:t>Hovedproblem </a:t>
            </a:r>
          </a:p>
          <a:p>
            <a:r>
              <a:rPr lang="da-DK" dirty="0" smtClean="0"/>
              <a:t>Mulighederne for en vellykket rehabilitering af senhjerneskadede er betinget af, at de instanser, der er omkring den ramte borger yder </a:t>
            </a:r>
            <a:r>
              <a:rPr lang="da-DK" b="1" dirty="0" smtClean="0"/>
              <a:t>den rette indsats til rette tid.</a:t>
            </a:r>
          </a:p>
          <a:p>
            <a:endParaRPr lang="da-DK" sz="1000" dirty="0" smtClean="0"/>
          </a:p>
          <a:p>
            <a:r>
              <a:rPr lang="da-DK" dirty="0" smtClean="0"/>
              <a:t>Fokus </a:t>
            </a:r>
            <a:r>
              <a:rPr lang="da-DK" dirty="0"/>
              <a:t>må </a:t>
            </a:r>
            <a:r>
              <a:rPr lang="da-DK" dirty="0" smtClean="0"/>
              <a:t>derfor sættes på den konkrete indsats og dennes koordinering.</a:t>
            </a:r>
          </a:p>
          <a:p>
            <a:endParaRPr lang="da-DK" dirty="0"/>
          </a:p>
          <a:p>
            <a:r>
              <a:rPr lang="da-DK" u="sng" dirty="0" smtClean="0"/>
              <a:t>Indsats</a:t>
            </a:r>
          </a:p>
          <a:p>
            <a:r>
              <a:rPr lang="da-DK" dirty="0" smtClean="0"/>
              <a:t>Indsatsen skal leve op til Forløbsprogrammet.</a:t>
            </a:r>
          </a:p>
          <a:p>
            <a:endParaRPr lang="da-DK" sz="1000" dirty="0" smtClean="0"/>
          </a:p>
          <a:p>
            <a:r>
              <a:rPr lang="da-DK" i="1" dirty="0" smtClean="0"/>
              <a:t>Problemstilling:</a:t>
            </a:r>
          </a:p>
          <a:p>
            <a:r>
              <a:rPr lang="da-DK" dirty="0" smtClean="0"/>
              <a:t>Hvordan følger kommunerne Forløbsprogrammets anvisninger?</a:t>
            </a:r>
          </a:p>
          <a:p>
            <a:endParaRPr lang="da-DK" dirty="0"/>
          </a:p>
          <a:p>
            <a:r>
              <a:rPr lang="da-DK" u="sng" dirty="0" smtClean="0"/>
              <a:t>Koordinering</a:t>
            </a:r>
          </a:p>
          <a:p>
            <a:r>
              <a:rPr lang="da-DK" dirty="0" smtClean="0"/>
              <a:t>Indsatsen skal være sammenhængende og sættes ind uden unødig ophold. Den skal derfor som minimum leve op til KL´s anbefalinger. Dette kompliceres af, at der er mange aktører omkring den senhjerneskadede.</a:t>
            </a:r>
          </a:p>
          <a:p>
            <a:endParaRPr lang="da-DK" sz="1000" dirty="0" smtClean="0"/>
          </a:p>
          <a:p>
            <a:r>
              <a:rPr lang="da-DK" i="1" dirty="0" smtClean="0"/>
              <a:t>Problemstilling:</a:t>
            </a:r>
            <a:endParaRPr lang="da-DK" i="1" dirty="0"/>
          </a:p>
          <a:p>
            <a:r>
              <a:rPr lang="da-DK" dirty="0" smtClean="0"/>
              <a:t>Implementering af KL´s anbefalinger samlet i region Sjællands 17 kommuner.</a:t>
            </a:r>
          </a:p>
          <a:p>
            <a:endParaRPr lang="da-DK" dirty="0"/>
          </a:p>
          <a:p>
            <a:r>
              <a:rPr lang="da-DK" u="sng" dirty="0"/>
              <a:t>Målgruppe</a:t>
            </a:r>
          </a:p>
          <a:p>
            <a:r>
              <a:rPr lang="da-DK" dirty="0"/>
              <a:t>Alle personer mellem 18 og 65 år, som rammes af en hjerneskade</a:t>
            </a:r>
          </a:p>
          <a:p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395536" y="219998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err="1" smtClean="0"/>
              <a:t>Senhjerneskadeområdet</a:t>
            </a:r>
            <a:r>
              <a:rPr lang="da-DK" dirty="0" smtClean="0"/>
              <a:t>, et tværkommunalt projekt</a:t>
            </a:r>
            <a:endParaRPr lang="da-DK" dirty="0"/>
          </a:p>
        </p:txBody>
      </p:sp>
    </p:spTree>
    <p:extLst>
      <p:ext uri="{BB962C8B-B14F-4D97-AF65-F5344CB8AC3E}">
        <p14:creationId xmlns="" xmlns:p14="http://schemas.microsoft.com/office/powerpoint/2010/main" val="331973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Lige forbindelse 5"/>
          <p:cNvCxnSpPr/>
          <p:nvPr/>
        </p:nvCxnSpPr>
        <p:spPr>
          <a:xfrm>
            <a:off x="395536" y="589330"/>
            <a:ext cx="835292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ktangel 1"/>
          <p:cNvSpPr/>
          <p:nvPr/>
        </p:nvSpPr>
        <p:spPr>
          <a:xfrm>
            <a:off x="552494" y="907610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u="sng" dirty="0" smtClean="0"/>
              <a:t>Kommunernes indsats</a:t>
            </a:r>
          </a:p>
          <a:p>
            <a:endParaRPr lang="da-DK" dirty="0" smtClean="0"/>
          </a:p>
          <a:p>
            <a:r>
              <a:rPr lang="da-DK" i="1" dirty="0" smtClean="0"/>
              <a:t>Metode</a:t>
            </a:r>
            <a:endParaRPr lang="da-DK" i="1" dirty="0"/>
          </a:p>
          <a:p>
            <a:r>
              <a:rPr lang="da-DK" dirty="0" smtClean="0"/>
              <a:t>For at finde ud af, om kommunernes indsats følger Forløbsprogrammets anvisninger, må den enkelte kommunes indsats afdækkes gennem en barometerundersøgelse.</a:t>
            </a:r>
          </a:p>
          <a:p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395536" y="219998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err="1" smtClean="0"/>
              <a:t>Senhjerneskadeområdet</a:t>
            </a:r>
            <a:r>
              <a:rPr lang="da-DK" dirty="0" smtClean="0"/>
              <a:t>, et tværkommunalt projekt</a:t>
            </a:r>
            <a:endParaRPr lang="da-DK" dirty="0"/>
          </a:p>
        </p:txBody>
      </p:sp>
      <p:sp>
        <p:nvSpPr>
          <p:cNvPr id="5" name="Rektangel 4"/>
          <p:cNvSpPr/>
          <p:nvPr/>
        </p:nvSpPr>
        <p:spPr>
          <a:xfrm>
            <a:off x="552494" y="2276871"/>
            <a:ext cx="820891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a-DK" dirty="0"/>
          </a:p>
          <a:p>
            <a:r>
              <a:rPr lang="da-DK" i="1" dirty="0" smtClean="0"/>
              <a:t>Formål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da-DK" dirty="0"/>
              <a:t>Afdække persongruppens omfang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da-DK" dirty="0" smtClean="0"/>
              <a:t>Afdække den enkelte kommunes indsats og herigennem give kommunen et redskab til at vurdere eventuelle forbedringsmuligheder omkring egen indsats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da-DK" dirty="0" smtClean="0"/>
              <a:t>Afdække kommunernes behov  og herigennem mulige initiativer i samarbejde med andre kommuner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da-DK" dirty="0" smtClean="0"/>
              <a:t>Få markeret og fundet status på kommuners i år 0, så udviklingen i denne kan måles i efterfølgende år (dermed også leve op til KL´s 10. anbefaling ”</a:t>
            </a:r>
            <a:r>
              <a:rPr lang="da-DK" i="1" dirty="0" smtClean="0"/>
              <a:t>Alle kommuner skal dokumentere deres indsatsser på hjerneskadeområdet”</a:t>
            </a:r>
            <a:r>
              <a:rPr lang="da-DK" dirty="0" smtClean="0"/>
              <a:t>) 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da-DK" dirty="0" smtClean="0"/>
              <a:t>Danne grundlag for en workshop/temadag, som er det endelige startskud på en række tværkommunale initiativer på området.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da-DK" dirty="0" smtClean="0"/>
              <a:t>Dokumentere i hvilket omfang, kommunerne lever op til Forløbsprogrammet.</a:t>
            </a:r>
            <a:endParaRPr lang="da-DK" dirty="0"/>
          </a:p>
          <a:p>
            <a:endParaRPr lang="da-DK" dirty="0" smtClean="0"/>
          </a:p>
        </p:txBody>
      </p:sp>
    </p:spTree>
    <p:extLst>
      <p:ext uri="{BB962C8B-B14F-4D97-AF65-F5344CB8AC3E}">
        <p14:creationId xmlns="" xmlns:p14="http://schemas.microsoft.com/office/powerpoint/2010/main" val="331973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Lige forbindelse 5"/>
          <p:cNvCxnSpPr/>
          <p:nvPr/>
        </p:nvCxnSpPr>
        <p:spPr>
          <a:xfrm>
            <a:off x="395536" y="589330"/>
            <a:ext cx="835292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ktangel 1"/>
          <p:cNvSpPr/>
          <p:nvPr/>
        </p:nvSpPr>
        <p:spPr>
          <a:xfrm>
            <a:off x="552494" y="907610"/>
            <a:ext cx="8208912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u="sng" dirty="0" smtClean="0"/>
              <a:t>Kommunernes indsats</a:t>
            </a:r>
          </a:p>
          <a:p>
            <a:endParaRPr lang="da-DK" dirty="0" smtClean="0"/>
          </a:p>
          <a:p>
            <a:r>
              <a:rPr lang="da-DK" i="1" dirty="0" smtClean="0"/>
              <a:t>Metode uddybende</a:t>
            </a:r>
            <a:endParaRPr lang="da-DK" i="1" dirty="0"/>
          </a:p>
          <a:p>
            <a:r>
              <a:rPr lang="da-DK" dirty="0" smtClean="0"/>
              <a:t>Undersøgelsen udfærdiges af arbejdsgruppe.</a:t>
            </a:r>
          </a:p>
          <a:p>
            <a:endParaRPr lang="da-DK" dirty="0"/>
          </a:p>
          <a:p>
            <a:r>
              <a:rPr lang="da-DK" dirty="0" smtClean="0"/>
              <a:t>Når den er færdig præsenteres den for de 17 kommuners hjerneskadekoordinatorer.</a:t>
            </a:r>
          </a:p>
          <a:p>
            <a:r>
              <a:rPr lang="da-DK" i="1" dirty="0" smtClean="0"/>
              <a:t>Formål med dette møde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da-DK" dirty="0" smtClean="0"/>
              <a:t>Introducere til projektet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da-DK" dirty="0" smtClean="0"/>
              <a:t>Introducere medarbejderne for undersøgelsen (få lavet en testafprøvning af denne)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da-DK" dirty="0" smtClean="0"/>
              <a:t>Få skabt medansvar og engagement for projektet.</a:t>
            </a:r>
          </a:p>
          <a:p>
            <a:endParaRPr lang="da-DK" dirty="0" smtClean="0"/>
          </a:p>
          <a:p>
            <a:r>
              <a:rPr lang="da-DK" dirty="0" smtClean="0"/>
              <a:t>Herefter sendes undersøgelse sendes ud.</a:t>
            </a:r>
          </a:p>
          <a:p>
            <a:endParaRPr lang="da-DK" dirty="0"/>
          </a:p>
          <a:p>
            <a:r>
              <a:rPr lang="da-DK" dirty="0" smtClean="0"/>
              <a:t>Når kommunerne har svaret laves en samlet fremstilling til brug for workshop/temadag.</a:t>
            </a:r>
          </a:p>
          <a:p>
            <a:endParaRPr lang="da-DK" dirty="0"/>
          </a:p>
          <a:p>
            <a:r>
              <a:rPr lang="da-DK" dirty="0" smtClean="0"/>
              <a:t>NB: Undersøgelsen gentages løbende årligt efterfølgende, så udviklingen på området kan følges.</a:t>
            </a:r>
          </a:p>
        </p:txBody>
      </p:sp>
      <p:sp>
        <p:nvSpPr>
          <p:cNvPr id="7" name="Tekstboks 6"/>
          <p:cNvSpPr txBox="1"/>
          <p:nvPr/>
        </p:nvSpPr>
        <p:spPr>
          <a:xfrm>
            <a:off x="395536" y="219998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err="1" smtClean="0"/>
              <a:t>Senhjerneskadeområdet</a:t>
            </a:r>
            <a:r>
              <a:rPr lang="da-DK" dirty="0" smtClean="0"/>
              <a:t>, et tværkommunalt projekt</a:t>
            </a:r>
            <a:endParaRPr lang="da-DK" dirty="0"/>
          </a:p>
        </p:txBody>
      </p:sp>
    </p:spTree>
    <p:extLst>
      <p:ext uri="{BB962C8B-B14F-4D97-AF65-F5344CB8AC3E}">
        <p14:creationId xmlns="" xmlns:p14="http://schemas.microsoft.com/office/powerpoint/2010/main" val="328250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Lige forbindelse 5"/>
          <p:cNvCxnSpPr/>
          <p:nvPr/>
        </p:nvCxnSpPr>
        <p:spPr>
          <a:xfrm>
            <a:off x="395536" y="589330"/>
            <a:ext cx="835292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boks 4"/>
          <p:cNvSpPr txBox="1"/>
          <p:nvPr/>
        </p:nvSpPr>
        <p:spPr>
          <a:xfrm>
            <a:off x="503548" y="1556792"/>
            <a:ext cx="813690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Workshoppen skal arbejde på to ben:</a:t>
            </a:r>
          </a:p>
          <a:p>
            <a:endParaRPr lang="da-DK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da-DK" dirty="0" smtClean="0"/>
              <a:t>Den rette indsats (Forløbsprogrammet)</a:t>
            </a:r>
          </a:p>
          <a:p>
            <a:pPr marL="363538"/>
            <a:r>
              <a:rPr lang="da-DK" dirty="0" smtClean="0"/>
              <a:t>Formål: Med udgangspunkt i spørgeskemaundersøgelsens resultat at afdække kommunernes</a:t>
            </a:r>
          </a:p>
          <a:p>
            <a:pPr marL="2020888" lvl="3" indent="-285750">
              <a:buFont typeface="Arial" pitchFamily="34" charset="0"/>
              <a:buChar char="•"/>
            </a:pPr>
            <a:r>
              <a:rPr lang="da-DK" dirty="0" smtClean="0"/>
              <a:t>indsats på området</a:t>
            </a:r>
          </a:p>
          <a:p>
            <a:pPr marL="2020888" lvl="3" indent="-285750">
              <a:buFont typeface="Arial" pitchFamily="34" charset="0"/>
              <a:buChar char="•"/>
            </a:pPr>
            <a:r>
              <a:rPr lang="da-DK" dirty="0"/>
              <a:t>b</a:t>
            </a:r>
            <a:r>
              <a:rPr lang="da-DK" dirty="0" smtClean="0"/>
              <a:t>ehov for fælles initiativer på området </a:t>
            </a:r>
          </a:p>
          <a:p>
            <a:pPr marL="2020888" lvl="3" indent="-285750">
              <a:buFont typeface="Arial" pitchFamily="34" charset="0"/>
              <a:buChar char="•"/>
            </a:pPr>
            <a:r>
              <a:rPr lang="da-DK" dirty="0" smtClean="0"/>
              <a:t>det fremtidige arbejde med arbejdet med KL´s anbefalinger (kommissorier for arbejdet med de enkelte anbefalinger forsøges udarbejdet)</a:t>
            </a:r>
          </a:p>
          <a:p>
            <a:endParaRPr lang="da-DK" dirty="0"/>
          </a:p>
          <a:p>
            <a:pPr marL="285750" indent="-285750">
              <a:buFont typeface="Wingdings" pitchFamily="2" charset="2"/>
              <a:buChar char="q"/>
            </a:pPr>
            <a:r>
              <a:rPr lang="da-DK" dirty="0" smtClean="0"/>
              <a:t>Koordinering (KL´s anbefalinger)</a:t>
            </a:r>
          </a:p>
          <a:p>
            <a:pPr marL="355600"/>
            <a:r>
              <a:rPr lang="da-DK" dirty="0" smtClean="0"/>
              <a:t>Formål: Med </a:t>
            </a:r>
            <a:r>
              <a:rPr lang="da-DK" dirty="0"/>
              <a:t>analysen af spørgeskemaundersøgelsen som grundlag </a:t>
            </a:r>
            <a:r>
              <a:rPr lang="da-DK" dirty="0" smtClean="0"/>
              <a:t>arbejdes der  </a:t>
            </a:r>
            <a:r>
              <a:rPr lang="da-DK" dirty="0"/>
              <a:t>med forslag til formulering af kommissorier for de kommende arbejdsgruppers arbejde med, hvordan KL´s anbefalinger skal implementeres i kommunerne i region Sjælland.</a:t>
            </a:r>
          </a:p>
          <a:p>
            <a:pPr marL="363538" lvl="3"/>
            <a:endParaRPr lang="da-DK" dirty="0" smtClean="0"/>
          </a:p>
        </p:txBody>
      </p:sp>
      <p:sp>
        <p:nvSpPr>
          <p:cNvPr id="9" name="Tekstboks 8"/>
          <p:cNvSpPr txBox="1"/>
          <p:nvPr/>
        </p:nvSpPr>
        <p:spPr>
          <a:xfrm>
            <a:off x="547936" y="836712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Workshop</a:t>
            </a:r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395536" y="219998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err="1" smtClean="0"/>
              <a:t>Senhjerneskadeområdet</a:t>
            </a:r>
            <a:r>
              <a:rPr lang="da-DK" dirty="0" smtClean="0"/>
              <a:t>, et tværkommunalt projekt</a:t>
            </a:r>
            <a:endParaRPr lang="da-DK" dirty="0"/>
          </a:p>
        </p:txBody>
      </p:sp>
    </p:spTree>
    <p:extLst>
      <p:ext uri="{BB962C8B-B14F-4D97-AF65-F5344CB8AC3E}">
        <p14:creationId xmlns="" xmlns:p14="http://schemas.microsoft.com/office/powerpoint/2010/main" val="137715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Lige forbindelse 5"/>
          <p:cNvCxnSpPr/>
          <p:nvPr/>
        </p:nvCxnSpPr>
        <p:spPr>
          <a:xfrm>
            <a:off x="395536" y="589330"/>
            <a:ext cx="835292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boks 6"/>
          <p:cNvSpPr txBox="1"/>
          <p:nvPr/>
        </p:nvSpPr>
        <p:spPr>
          <a:xfrm>
            <a:off x="395536" y="219998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err="1" smtClean="0"/>
              <a:t>Senhjerneskadeområdet</a:t>
            </a:r>
            <a:r>
              <a:rPr lang="da-DK" dirty="0" smtClean="0"/>
              <a:t>, et tværkommunalt projekt</a:t>
            </a:r>
            <a:endParaRPr lang="da-DK" dirty="0"/>
          </a:p>
        </p:txBody>
      </p:sp>
      <p:sp>
        <p:nvSpPr>
          <p:cNvPr id="5" name="Rektangel 4"/>
          <p:cNvSpPr/>
          <p:nvPr/>
        </p:nvSpPr>
        <p:spPr>
          <a:xfrm>
            <a:off x="539552" y="836712"/>
            <a:ext cx="82089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u="sng" dirty="0" smtClean="0"/>
              <a:t>Efter workshoppen/temadagen</a:t>
            </a:r>
            <a:endParaRPr lang="da-DK" dirty="0"/>
          </a:p>
          <a:p>
            <a:r>
              <a:rPr lang="da-DK" dirty="0" smtClean="0"/>
              <a:t>Den nedsatte arbejdsgruppe samler op på temadagen for formulere forslag til endelig kommissorier og organisering af arbejdet omkring disse i arbejdsgrupper, som sendes til godkendelse i KKR via Styregruppen for Rammeaftale og K17</a:t>
            </a:r>
          </a:p>
          <a:p>
            <a:endParaRPr lang="da-DK" dirty="0"/>
          </a:p>
        </p:txBody>
      </p:sp>
      <p:sp>
        <p:nvSpPr>
          <p:cNvPr id="8" name="Rektangel 7"/>
          <p:cNvSpPr/>
          <p:nvPr/>
        </p:nvSpPr>
        <p:spPr>
          <a:xfrm>
            <a:off x="539552" y="2101775"/>
            <a:ext cx="820891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u="sng" dirty="0" smtClean="0"/>
              <a:t>Efter beslutning i KKR</a:t>
            </a:r>
            <a:endParaRPr lang="da-DK" dirty="0"/>
          </a:p>
          <a:p>
            <a:pPr marL="285750" indent="-285750">
              <a:buFont typeface="Wingdings" pitchFamily="2" charset="2"/>
              <a:buChar char="q"/>
            </a:pPr>
            <a:r>
              <a:rPr lang="da-DK" dirty="0" smtClean="0"/>
              <a:t>Arbejdsgrupper </a:t>
            </a:r>
            <a:r>
              <a:rPr lang="da-DK" dirty="0"/>
              <a:t>nedsættes  </a:t>
            </a:r>
            <a:r>
              <a:rPr lang="da-DK" dirty="0" smtClean="0"/>
              <a:t>i </a:t>
            </a:r>
            <a:r>
              <a:rPr lang="da-DK" dirty="0"/>
              <a:t>forhold til workshoppens kommissorier</a:t>
            </a:r>
          </a:p>
          <a:p>
            <a:pPr marL="363538"/>
            <a:r>
              <a:rPr lang="da-DK" dirty="0" smtClean="0"/>
              <a:t>Formål</a:t>
            </a:r>
            <a:r>
              <a:rPr lang="da-DK" dirty="0"/>
              <a:t>: </a:t>
            </a:r>
          </a:p>
          <a:p>
            <a:pPr marL="706438" indent="-342900">
              <a:buFont typeface="+mj-lt"/>
              <a:buAutoNum type="arabicPeriod"/>
            </a:pPr>
            <a:r>
              <a:rPr lang="da-DK" dirty="0"/>
              <a:t>Få fastsat en strategi (tids- og handleplan) for, hvordan KL´s anbefalinger kan implementeres i KKR regi.</a:t>
            </a:r>
          </a:p>
          <a:p>
            <a:pPr marL="706438" indent="-342900">
              <a:buFont typeface="+mj-lt"/>
              <a:buAutoNum type="arabicPeriod"/>
            </a:pPr>
            <a:r>
              <a:rPr lang="da-DK" dirty="0"/>
              <a:t>Få fastsat en strategi (tids- og handleplan) for, hvordan Forløbsprogrammets anvisninger kan implementeres i kommunerne.</a:t>
            </a:r>
          </a:p>
          <a:p>
            <a:pPr marL="706438" indent="-342900">
              <a:buFont typeface="+mj-lt"/>
              <a:buAutoNum type="arabicPeriod"/>
            </a:pPr>
            <a:r>
              <a:rPr lang="da-DK" dirty="0"/>
              <a:t>Få fastsat en strategi (tids- og handleplan) for, hvordan eventuelle fælles initiativer på området kan implementeres.</a:t>
            </a:r>
          </a:p>
          <a:p>
            <a:pPr marL="363538"/>
            <a:endParaRPr lang="da-DK" sz="900" dirty="0"/>
          </a:p>
          <a:p>
            <a:pPr marL="285750" indent="-285750">
              <a:buFont typeface="Wingdings" pitchFamily="2" charset="2"/>
              <a:buChar char="q"/>
            </a:pPr>
            <a:r>
              <a:rPr lang="da-DK" dirty="0"/>
              <a:t>Arbejdsgruppernes anbefalinger forelægges for KKR</a:t>
            </a:r>
          </a:p>
          <a:p>
            <a:endParaRPr lang="da-DK" sz="900" dirty="0"/>
          </a:p>
          <a:p>
            <a:pPr marL="285750" indent="-285750">
              <a:buFont typeface="Wingdings" pitchFamily="2" charset="2"/>
              <a:buChar char="q"/>
            </a:pPr>
            <a:r>
              <a:rPr lang="da-DK" dirty="0"/>
              <a:t>Arbejdsgruppernes anbefalinger implementeres</a:t>
            </a:r>
          </a:p>
          <a:p>
            <a:endParaRPr lang="da-DK" sz="900" dirty="0"/>
          </a:p>
          <a:p>
            <a:pPr marL="285750" indent="-285750">
              <a:buFont typeface="Wingdings" pitchFamily="2" charset="2"/>
              <a:buChar char="q"/>
            </a:pPr>
            <a:r>
              <a:rPr lang="da-DK" dirty="0"/>
              <a:t>Sideløbende med dette arbejde arbejder kommunerne med at forbedre deres indsats på området ses i forhold til Forløbsprogrammet</a:t>
            </a:r>
          </a:p>
          <a:p>
            <a:endParaRPr lang="da-DK" sz="900" dirty="0"/>
          </a:p>
          <a:p>
            <a:pPr marL="285750" indent="-285750">
              <a:buFont typeface="Wingdings" pitchFamily="2" charset="2"/>
              <a:buChar char="q"/>
            </a:pPr>
            <a:r>
              <a:rPr lang="da-DK" dirty="0"/>
              <a:t>Udviklingen analyses gennem en ny spørgeskemaundersøgelse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="" xmlns:p14="http://schemas.microsoft.com/office/powerpoint/2010/main" val="278661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Lige forbindelse 5"/>
          <p:cNvCxnSpPr/>
          <p:nvPr/>
        </p:nvCxnSpPr>
        <p:spPr>
          <a:xfrm>
            <a:off x="395536" y="589330"/>
            <a:ext cx="835292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boks 4"/>
          <p:cNvSpPr txBox="1"/>
          <p:nvPr/>
        </p:nvSpPr>
        <p:spPr>
          <a:xfrm>
            <a:off x="503548" y="1556792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lvl="3"/>
            <a:endParaRPr lang="da-DK" dirty="0" smtClean="0"/>
          </a:p>
          <a:p>
            <a:endParaRPr lang="da-DK" dirty="0"/>
          </a:p>
        </p:txBody>
      </p:sp>
      <p:sp>
        <p:nvSpPr>
          <p:cNvPr id="9" name="Tekstboks 8"/>
          <p:cNvSpPr txBox="1"/>
          <p:nvPr/>
        </p:nvSpPr>
        <p:spPr>
          <a:xfrm>
            <a:off x="543668" y="589330"/>
            <a:ext cx="8136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600" b="1" dirty="0" smtClean="0"/>
              <a:t>Tids- og Handleplan (I)</a:t>
            </a:r>
          </a:p>
        </p:txBody>
      </p:sp>
      <p:sp>
        <p:nvSpPr>
          <p:cNvPr id="8" name="Tekstboks 7"/>
          <p:cNvSpPr txBox="1"/>
          <p:nvPr/>
        </p:nvSpPr>
        <p:spPr>
          <a:xfrm>
            <a:off x="395536" y="219998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err="1" smtClean="0"/>
              <a:t>Senhjerneskadeområdet</a:t>
            </a:r>
            <a:r>
              <a:rPr lang="da-DK" dirty="0" smtClean="0"/>
              <a:t>, et tværkommunalt projekt</a:t>
            </a:r>
            <a:endParaRPr lang="da-DK" dirty="0"/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53776382"/>
              </p:ext>
            </p:extLst>
          </p:nvPr>
        </p:nvGraphicFramePr>
        <p:xfrm>
          <a:off x="291640" y="1052736"/>
          <a:ext cx="8640960" cy="5205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3744416"/>
                <a:gridCol w="2028332"/>
                <a:gridCol w="1644076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/>
                        <a:t>Dato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/>
                        <a:t>Aktivitet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/>
                        <a:t>Deltagere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/>
                        <a:t>Ansvarlig</a:t>
                      </a:r>
                      <a:endParaRPr lang="da-DK" sz="140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18.</a:t>
                      </a:r>
                      <a:r>
                        <a:rPr lang="da-DK" sz="1400" baseline="0" dirty="0" smtClean="0"/>
                        <a:t> 01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a-DK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Mød</a:t>
                      </a:r>
                      <a:r>
                        <a:rPr lang="da-DK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 i Netværket for Voksne Handicappede</a:t>
                      </a:r>
                      <a:endParaRPr lang="da-DK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a-DK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Netværkets medlemmer</a:t>
                      </a:r>
                      <a:endParaRPr lang="da-DK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a-DK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21.01</a:t>
                      </a:r>
                      <a:r>
                        <a:rPr lang="da-DK" sz="1400" baseline="0" dirty="0" smtClean="0"/>
                        <a:t> – 23.01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a-DK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Besked</a:t>
                      </a:r>
                      <a:r>
                        <a:rPr lang="da-DK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om den enkelte kommunes hjerneskadekoordinator  navn og e-mail til Jan H</a:t>
                      </a:r>
                      <a:endParaRPr lang="da-DK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a-DK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a-DK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Netværkets medlemmer</a:t>
                      </a:r>
                      <a:endParaRPr lang="da-DK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25.01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a-DK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Tidsplan udsendes til hjerneskadekoordinatorerne, så de kan planlægge</a:t>
                      </a:r>
                      <a:r>
                        <a:rPr lang="da-DK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besvarelsen af spørgeskema</a:t>
                      </a:r>
                      <a:endParaRPr lang="da-DK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a-DK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a-DK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Jan H.</a:t>
                      </a:r>
                      <a:endParaRPr lang="da-DK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da-DK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18.01 – 26.02</a:t>
                      </a:r>
                      <a:endParaRPr lang="da-DK" sz="1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a-DK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Arbejdsgruppen færdiggør spørgeskemaet</a:t>
                      </a:r>
                      <a:endParaRPr lang="da-DK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a-DK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a-DK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Arbejdsgruppen</a:t>
                      </a:r>
                      <a:endParaRPr lang="da-DK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26328">
                <a:tc>
                  <a:txBody>
                    <a:bodyPr/>
                    <a:lstStyle/>
                    <a:p>
                      <a:r>
                        <a:rPr lang="da-DK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26.02</a:t>
                      </a:r>
                      <a:endParaRPr lang="da-DK" sz="1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a-DK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Møde i Netværket for Voksne</a:t>
                      </a:r>
                    </a:p>
                    <a:p>
                      <a:pPr marL="0" algn="l" defTabSz="914400" rtl="0" eaLnBrk="1" latinLnBrk="0" hangingPunct="1"/>
                      <a:r>
                        <a:rPr lang="da-DK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Spørgeskemaet</a:t>
                      </a:r>
                      <a:r>
                        <a:rPr lang="da-DK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/projektet præsenteres for hjerneskadekoordinatorerne</a:t>
                      </a:r>
                      <a:endParaRPr lang="da-DK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a-DK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Netværkets medlemmer og de 17 kommuners</a:t>
                      </a:r>
                      <a:r>
                        <a:rPr lang="da-DK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a-DK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hjerneskadekoordina-torer</a:t>
                      </a:r>
                      <a:endParaRPr lang="da-DK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a-DK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Jan H.</a:t>
                      </a:r>
                      <a:endParaRPr lang="da-DK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964">
                <a:tc>
                  <a:txBody>
                    <a:bodyPr/>
                    <a:lstStyle/>
                    <a:p>
                      <a:r>
                        <a:rPr lang="da-DK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01.03</a:t>
                      </a:r>
                      <a:endParaRPr lang="da-DK" sz="1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a-DK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Spørgeskemaet udsendes til de 17 hjerneskadekoordinatorer</a:t>
                      </a:r>
                      <a:endParaRPr lang="da-DK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a-DK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a-DK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Jan H.</a:t>
                      </a:r>
                      <a:endParaRPr lang="da-DK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da-DK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15.03</a:t>
                      </a:r>
                      <a:endParaRPr lang="da-DK" sz="1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a-DK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Svarfrist for spørgeskemaundersøgelsen</a:t>
                      </a:r>
                      <a:endParaRPr lang="da-DK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a-DK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a-DK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 17 hjerneskade-koordinatorer</a:t>
                      </a:r>
                      <a:endParaRPr lang="da-DK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da-DK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15.03 – 30.03</a:t>
                      </a:r>
                      <a:endParaRPr lang="da-DK" sz="1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a-DK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Resultatet af undersøgelsen analyseres</a:t>
                      </a:r>
                      <a:endParaRPr lang="da-DK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a-DK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a-DK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Arbejdsgruppen</a:t>
                      </a:r>
                      <a:endParaRPr lang="da-DK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05152">
                <a:tc>
                  <a:txBody>
                    <a:bodyPr/>
                    <a:lstStyle/>
                    <a:p>
                      <a:r>
                        <a:rPr lang="da-DK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01.04</a:t>
                      </a:r>
                      <a:endParaRPr lang="da-DK" sz="1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a-DK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Dagsorden til workshop/temamøde udsendes sammen med undersøgelsesresultatet.</a:t>
                      </a:r>
                      <a:endParaRPr lang="da-DK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a-DK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a-DK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Arbejdsgruppen</a:t>
                      </a:r>
                      <a:endParaRPr lang="da-DK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93589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Lige forbindelse 5"/>
          <p:cNvCxnSpPr/>
          <p:nvPr/>
        </p:nvCxnSpPr>
        <p:spPr>
          <a:xfrm>
            <a:off x="395536" y="589330"/>
            <a:ext cx="835292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boks 4"/>
          <p:cNvSpPr txBox="1"/>
          <p:nvPr/>
        </p:nvSpPr>
        <p:spPr>
          <a:xfrm>
            <a:off x="503548" y="1556792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lvl="3"/>
            <a:endParaRPr lang="da-DK" dirty="0" smtClean="0"/>
          </a:p>
          <a:p>
            <a:endParaRPr lang="da-DK" dirty="0"/>
          </a:p>
        </p:txBody>
      </p:sp>
      <p:sp>
        <p:nvSpPr>
          <p:cNvPr id="9" name="Tekstboks 8"/>
          <p:cNvSpPr txBox="1"/>
          <p:nvPr/>
        </p:nvSpPr>
        <p:spPr>
          <a:xfrm>
            <a:off x="543668" y="589330"/>
            <a:ext cx="8136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600" b="1" dirty="0" smtClean="0"/>
              <a:t>Tids- og Handleplan (II)</a:t>
            </a:r>
          </a:p>
        </p:txBody>
      </p:sp>
      <p:sp>
        <p:nvSpPr>
          <p:cNvPr id="8" name="Tekstboks 7"/>
          <p:cNvSpPr txBox="1"/>
          <p:nvPr/>
        </p:nvSpPr>
        <p:spPr>
          <a:xfrm>
            <a:off x="395536" y="219998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err="1" smtClean="0"/>
              <a:t>Senhjerneskadeområdet</a:t>
            </a:r>
            <a:r>
              <a:rPr lang="da-DK" dirty="0" smtClean="0"/>
              <a:t>, et tværkommunalt projekt</a:t>
            </a:r>
            <a:endParaRPr lang="da-DK" dirty="0"/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76942133"/>
              </p:ext>
            </p:extLst>
          </p:nvPr>
        </p:nvGraphicFramePr>
        <p:xfrm>
          <a:off x="251520" y="1052736"/>
          <a:ext cx="8640960" cy="45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3744416"/>
                <a:gridCol w="2028332"/>
                <a:gridCol w="1644076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/>
                        <a:t>Dato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/>
                        <a:t>Aktivitet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/>
                        <a:t>Deltagere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/>
                        <a:t>Ansvarlig</a:t>
                      </a:r>
                      <a:endParaRPr lang="da-DK" sz="1400" dirty="0"/>
                    </a:p>
                  </a:txBody>
                  <a:tcPr/>
                </a:tc>
              </a:tr>
              <a:tr h="296024"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12.04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Workshop/temamøde</a:t>
                      </a:r>
                      <a:r>
                        <a:rPr lang="da-DK" sz="1400" baseline="0" dirty="0" smtClean="0"/>
                        <a:t> afholdes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Netværksmedlemmerne</a:t>
                      </a:r>
                      <a:r>
                        <a:rPr lang="da-DK" sz="1400" baseline="0" dirty="0" smtClean="0"/>
                        <a:t> i Voksenhandicap og specialundervisning samt de 17 </a:t>
                      </a:r>
                      <a:r>
                        <a:rPr lang="da-DK" sz="1400" baseline="0" smtClean="0"/>
                        <a:t>hjerneskadekoordina-torer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Næstved</a:t>
                      </a:r>
                      <a:endParaRPr lang="da-DK" sz="140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13.04 – 30.04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Workshoppen/temamødet samles op – endelig kommissorier</a:t>
                      </a:r>
                      <a:r>
                        <a:rPr lang="da-DK" sz="1400" baseline="0" dirty="0" smtClean="0"/>
                        <a:t> for det videre arbejde formuleres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Arbejdsgruppen</a:t>
                      </a:r>
                      <a:endParaRPr lang="da-DK" sz="140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30.04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Samlet tilbagemelding til Styregruppe, K17 og KKR med forslag til kommissorier og</a:t>
                      </a:r>
                      <a:r>
                        <a:rPr lang="da-DK" sz="1400" baseline="0" dirty="0" smtClean="0"/>
                        <a:t> organisering af det videre arbejde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Arbejdsgruppen</a:t>
                      </a:r>
                      <a:endParaRPr lang="da-DK" sz="140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Maj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Sagen behandles i Styregruppen for Rammeaftale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Rammeaftalesekretariatet</a:t>
                      </a:r>
                      <a:endParaRPr lang="da-DK" sz="140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31.05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Sagen behandles i</a:t>
                      </a:r>
                      <a:r>
                        <a:rPr lang="da-DK" sz="1400" baseline="0" dirty="0" smtClean="0"/>
                        <a:t> K17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40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11.06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Sagen behandles</a:t>
                      </a:r>
                      <a:r>
                        <a:rPr lang="da-DK" sz="1400" baseline="0" dirty="0" smtClean="0"/>
                        <a:t> i KKR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40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August</a:t>
                      </a:r>
                      <a:r>
                        <a:rPr lang="da-DK" sz="1400" baseline="0" dirty="0" smtClean="0"/>
                        <a:t> 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Arbejdsgrupperne</a:t>
                      </a:r>
                      <a:r>
                        <a:rPr lang="da-DK" sz="1400" baseline="0" dirty="0" smtClean="0"/>
                        <a:t> begynder deres arbejde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74784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</TotalTime>
  <Words>1458</Words>
  <Application>Microsoft Office PowerPoint</Application>
  <PresentationFormat>Skærmshow (4:3)</PresentationFormat>
  <Paragraphs>307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19</vt:i4>
      </vt:variant>
    </vt:vector>
  </HeadingPairs>
  <TitlesOfParts>
    <vt:vector size="20" baseType="lpstr">
      <vt:lpstr>Kontortema</vt:lpstr>
      <vt:lpstr>Dias nummer 1</vt:lpstr>
      <vt:lpstr>Dias nummer 2</vt:lpstr>
      <vt:lpstr>Dias nummer 3</vt:lpstr>
      <vt:lpstr>Dias nummer 4</vt:lpstr>
      <vt:lpstr>Dias nummer 5</vt:lpstr>
      <vt:lpstr>Dias nummer 6</vt:lpstr>
      <vt:lpstr>Dias nummer 7</vt:lpstr>
      <vt:lpstr>Dias nummer 8</vt:lpstr>
      <vt:lpstr>Dias nummer 9</vt:lpstr>
      <vt:lpstr>Dias nummer 10</vt:lpstr>
      <vt:lpstr>Dias nummer 11</vt:lpstr>
      <vt:lpstr>Dias nummer 12</vt:lpstr>
      <vt:lpstr>Dias nummer 13</vt:lpstr>
      <vt:lpstr>Dias nummer 14</vt:lpstr>
      <vt:lpstr>Dias nummer 15</vt:lpstr>
      <vt:lpstr>Dias nummer 16</vt:lpstr>
      <vt:lpstr>Dias nummer 17</vt:lpstr>
      <vt:lpstr>Dias nummer 18</vt:lpstr>
      <vt:lpstr>Dias nummer 19</vt:lpstr>
    </vt:vector>
  </TitlesOfParts>
  <Company>Holbæk Kommune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Jan Hansen</dc:creator>
  <cp:lastModifiedBy>Citrix Install Bruger</cp:lastModifiedBy>
  <cp:revision>65</cp:revision>
  <cp:lastPrinted>2013-01-18T11:58:40Z</cp:lastPrinted>
  <dcterms:created xsi:type="dcterms:W3CDTF">2013-01-10T14:40:14Z</dcterms:created>
  <dcterms:modified xsi:type="dcterms:W3CDTF">2013-04-23T11:48:52Z</dcterms:modified>
</cp:coreProperties>
</file>