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5"/>
  </p:notesMasterIdLst>
  <p:handoutMasterIdLst>
    <p:handoutMasterId r:id="rId16"/>
  </p:handoutMasterIdLst>
  <p:sldIdLst>
    <p:sldId id="334" r:id="rId2"/>
    <p:sldId id="368" r:id="rId3"/>
    <p:sldId id="391" r:id="rId4"/>
    <p:sldId id="393" r:id="rId5"/>
    <p:sldId id="378" r:id="rId6"/>
    <p:sldId id="384" r:id="rId7"/>
    <p:sldId id="385" r:id="rId8"/>
    <p:sldId id="383" r:id="rId9"/>
    <p:sldId id="389" r:id="rId10"/>
    <p:sldId id="390" r:id="rId11"/>
    <p:sldId id="371" r:id="rId12"/>
    <p:sldId id="369" r:id="rId13"/>
    <p:sldId id="395" r:id="rId14"/>
  </p:sldIdLst>
  <p:sldSz cx="9144000" cy="6858000" type="screen4x3"/>
  <p:notesSz cx="6797675" cy="9926638"/>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020" autoAdjust="0"/>
  </p:normalViewPr>
  <p:slideViewPr>
    <p:cSldViewPr snapToGrid="0" snapToObjects="1" showGuides="1">
      <p:cViewPr varScale="1">
        <p:scale>
          <a:sx n="85" d="100"/>
          <a:sy n="85" d="100"/>
        </p:scale>
        <p:origin x="-9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1D864A8-6090-45DD-8404-3B748F315C1C}" type="datetimeFigureOut">
              <a:rPr lang="da-DK" smtClean="0"/>
              <a:pPr/>
              <a:t>03-05-2016</a:t>
            </a:fld>
            <a:endParaRPr lang="da-DK"/>
          </a:p>
        </p:txBody>
      </p:sp>
      <p:sp>
        <p:nvSpPr>
          <p:cNvPr id="4" name="Pladsholder til sidefod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CFCB67F-DA9F-4B7A-83A9-4811ACBAD1F6}" type="slidenum">
              <a:rPr lang="da-DK" smtClean="0"/>
              <a:pPr/>
              <a:t>‹nr.›</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F5EDFA5-089C-4953-8065-289111F50CFE}" type="datetimeFigureOut">
              <a:rPr lang="da-DK" smtClean="0"/>
              <a:pPr/>
              <a:t>03-05-2016</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6DF2E0B-1A40-4CF8-BDA9-A8DD319A5EA2}" type="slidenum">
              <a:rPr lang="da-DK" smtClean="0"/>
              <a:pPr/>
              <a:t>‹nr.›</a:t>
            </a:fld>
            <a:endParaRPr lang="da-D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a:t>
            </a:fld>
            <a:endParaRPr lang="da-D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latin typeface="+mn-lt"/>
                <a:ea typeface="+mn-ea"/>
                <a:cs typeface="+mn-cs"/>
              </a:rPr>
              <a:t>Med til at tegne samarbejdet i region Sjælland er 7 principper, som kommunerne har fastlagt i regi af Kommunekontaktrådet for samarbejdet vedrørende forsyning og udvikling af tilbud på social- og specialundervisningsområdet. Aftalen er indgået i 2008 mellem de 17 kommuner.</a:t>
            </a:r>
          </a:p>
          <a:p>
            <a:endParaRPr lang="da-DK" dirty="0" smtClean="0"/>
          </a:p>
          <a:p>
            <a:r>
              <a:rPr lang="da-DK" sz="1200" kern="1200" dirty="0" smtClean="0">
                <a:solidFill>
                  <a:schemeClr val="tx1"/>
                </a:solidFill>
                <a:latin typeface="+mn-lt"/>
                <a:ea typeface="+mn-ea"/>
                <a:cs typeface="+mn-cs"/>
              </a:rPr>
              <a:t>Udvikling af tilbud hviler på tilsvarende fælles mål og visioner. Det er aftalt, at regionens tilbud, uanset driftsherre, skal sikre; </a:t>
            </a:r>
          </a:p>
          <a:p>
            <a:pPr lvl="0"/>
            <a:r>
              <a:rPr lang="da-DK" sz="1200" kern="1200" dirty="0" smtClean="0">
                <a:solidFill>
                  <a:schemeClr val="tx1"/>
                </a:solidFill>
                <a:latin typeface="+mn-lt"/>
                <a:ea typeface="+mn-ea"/>
                <a:cs typeface="+mn-cs"/>
              </a:rPr>
              <a:t>borgere med særlige behov, adgang til specialiserede tilbud og behandling, således at den brede vifte af tilbud og den særlige ekspertise borgerne benytter sig af, understøttes og udvikles.</a:t>
            </a:r>
          </a:p>
          <a:p>
            <a:pPr lvl="0"/>
            <a:r>
              <a:rPr lang="da-DK" sz="1200" kern="1200" dirty="0" smtClean="0">
                <a:solidFill>
                  <a:schemeClr val="tx1"/>
                </a:solidFill>
                <a:latin typeface="+mn-lt"/>
                <a:ea typeface="+mn-ea"/>
                <a:cs typeface="+mn-cs"/>
              </a:rPr>
              <a:t>borgerne en dynamisk og fleksibel socialsektor, der tager afsæt i den enkeltes ønsker, behov og muligheder.</a:t>
            </a:r>
          </a:p>
          <a:p>
            <a:pPr lvl="0"/>
            <a:r>
              <a:rPr lang="da-DK" sz="1200" kern="1200" dirty="0" smtClean="0">
                <a:solidFill>
                  <a:schemeClr val="tx1"/>
                </a:solidFill>
                <a:latin typeface="+mn-lt"/>
                <a:ea typeface="+mn-ea"/>
                <a:cs typeface="+mn-cs"/>
              </a:rPr>
              <a:t>borgerne en socialsektor, hvor ressourcerne udnyttes optimalt.</a:t>
            </a:r>
          </a:p>
          <a:p>
            <a:pPr lvl="0"/>
            <a:r>
              <a:rPr lang="da-DK" sz="1200" kern="1200" dirty="0" smtClean="0">
                <a:solidFill>
                  <a:schemeClr val="tx1"/>
                </a:solidFill>
                <a:latin typeface="+mn-lt"/>
                <a:ea typeface="+mn-ea"/>
                <a:cs typeface="+mn-cs"/>
              </a:rPr>
              <a:t>borgerne en sammenhængende og koordineret indsats på tværs af kommune- og regionsgrænser og på tværs af sektorer, dog ud fra et nærhedsprincip.</a:t>
            </a:r>
          </a:p>
          <a:p>
            <a:r>
              <a:rPr lang="da-DK" sz="1200" kern="1200" dirty="0" smtClean="0">
                <a:solidFill>
                  <a:schemeClr val="tx1"/>
                </a:solidFill>
                <a:latin typeface="+mn-lt"/>
                <a:ea typeface="+mn-ea"/>
                <a:cs typeface="+mn-cs"/>
              </a:rPr>
              <a:t>Den socialpolitiske linje tegnes af den enkelte kommune, der formulerer mål og visioner for egne tilbud.</a:t>
            </a:r>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13</a:t>
            </a:fld>
            <a:endParaRPr lang="da-D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3</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86DF2E0B-1A40-4CF8-BDA9-A8DD319A5EA2}" type="slidenum">
              <a:rPr lang="da-DK" smtClean="0"/>
              <a:pPr/>
              <a:t>5</a:t>
            </a:fld>
            <a:endParaRPr lang="da-D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86DF2E0B-1A40-4CF8-BDA9-A8DD319A5EA2}" type="slidenum">
              <a:rPr lang="da-DK" smtClean="0"/>
              <a:pPr/>
              <a:t>7</a:t>
            </a:fld>
            <a:endParaRPr lang="da-D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smtClean="0"/>
              <a:t>Analysen giver mulighed for, at den enkelte kommune kan komme lidt dybere ned i forklaringer på udgiftsniveauet. </a:t>
            </a:r>
          </a:p>
          <a:p>
            <a:endParaRPr lang="da-DK" dirty="0" smtClean="0"/>
          </a:p>
          <a:p>
            <a:r>
              <a:rPr lang="da-DK" dirty="0" smtClean="0"/>
              <a:t>Der kan således gives en antydning af, om det er pris eller mængde, der forklarer niveauet.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r>
              <a:rPr lang="da-DK" sz="1200" kern="1200" dirty="0" smtClean="0">
                <a:solidFill>
                  <a:schemeClr val="tx1"/>
                </a:solidFill>
                <a:latin typeface="+mn-lt"/>
                <a:ea typeface="+mn-ea"/>
                <a:cs typeface="+mn-cs"/>
              </a:rPr>
              <a:t>Sammenfatning: Det lave udgiftsniveau må overvejende henføres til effektivitet i drift/køb af pladser og løbende forbedringer heraf.</a:t>
            </a:r>
          </a:p>
          <a:p>
            <a:r>
              <a:rPr lang="da-DK" sz="1200" kern="1200" dirty="0" smtClean="0">
                <a:solidFill>
                  <a:schemeClr val="tx1"/>
                </a:solidFill>
                <a:latin typeface="+mn-lt"/>
                <a:ea typeface="+mn-ea"/>
                <a:cs typeface="+mn-cs"/>
              </a:rPr>
              <a:t> </a:t>
            </a:r>
          </a:p>
          <a:p>
            <a:r>
              <a:rPr lang="da-DK" sz="1200" kern="1200" dirty="0" smtClean="0">
                <a:solidFill>
                  <a:schemeClr val="tx1"/>
                </a:solidFill>
                <a:latin typeface="+mn-lt"/>
                <a:ea typeface="+mn-ea"/>
                <a:cs typeface="+mn-cs"/>
              </a:rPr>
              <a:t>Hver enkelt kommune kan – med afsæt i ovennævnte – vælge at gennemføre samme øvelse som Roskilde.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8</a:t>
            </a:fld>
            <a:endParaRPr lang="da-D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9</a:t>
            </a:fld>
            <a:endParaRPr lang="da-D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latin typeface="+mn-lt"/>
                <a:ea typeface="+mn-ea"/>
                <a:cs typeface="+mn-cs"/>
              </a:rPr>
              <a:t>Ad takstanalyse:  </a:t>
            </a:r>
            <a:r>
              <a:rPr lang="da-DK" sz="1200" dirty="0" smtClean="0"/>
              <a:t> frem for på kommuneniveau </a:t>
            </a:r>
            <a:r>
              <a:rPr lang="da-DK" dirty="0" err="1" smtClean="0"/>
              <a:t>m.h.p</a:t>
            </a:r>
            <a:r>
              <a:rPr lang="da-DK" dirty="0" smtClean="0"/>
              <a:t>. at få mere relevant viden om takstudviklingen og sammenhængen mellem pris, indhold og kvalitet end  tidligere takstanalyser har givet  mulighed for.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latin typeface="+mn-lt"/>
                <a:ea typeface="+mn-ea"/>
                <a:cs typeface="+mn-cs"/>
              </a:rPr>
              <a:t>Ad effektiviseringstiltag:  Årlige redegørelser </a:t>
            </a:r>
            <a:r>
              <a:rPr lang="da-DK" sz="1200" dirty="0" smtClean="0"/>
              <a:t>om, hvad den enkelte kommune har gjort for at bidrage til en effektiv udvikling på det samlede udgiftsområde.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smtClean="0"/>
              <a:t>Er det de rigtige elementer?</a:t>
            </a:r>
            <a:r>
              <a:rPr lang="da-DK" sz="1200" baseline="0" dirty="0" smtClean="0"/>
              <a:t> Mangler der nogen? (takster eller belægningsprocenter eller?)</a:t>
            </a:r>
            <a:r>
              <a:rPr lang="da-DK" sz="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smtClean="0"/>
              <a:t>Hvad kan/skal</a:t>
            </a:r>
            <a:r>
              <a:rPr lang="da-DK" sz="1200" baseline="0" dirty="0" smtClean="0"/>
              <a:t> gøres fælles?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Hvad kan/skal den enkelte kommune gøre</a:t>
            </a: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10</a:t>
            </a:fld>
            <a:endParaRPr lang="da-D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11</a:t>
            </a:fld>
            <a:endParaRPr lang="da-D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fontScale="77500" lnSpcReduction="20000"/>
          </a:bodyPr>
          <a:lstStyle/>
          <a:p>
            <a:r>
              <a:rPr lang="da-DK" dirty="0" smtClean="0"/>
              <a:t>Ad Kontanthjælpsreformens betydning:</a:t>
            </a:r>
          </a:p>
          <a:p>
            <a:r>
              <a:rPr lang="da-DK" sz="1200" kern="1200" dirty="0" smtClean="0">
                <a:solidFill>
                  <a:schemeClr val="tx1"/>
                </a:solidFill>
                <a:latin typeface="+mn-lt"/>
                <a:ea typeface="+mn-ea"/>
                <a:cs typeface="+mn-cs"/>
              </a:rPr>
              <a:t>Der</a:t>
            </a:r>
            <a:r>
              <a:rPr lang="da-DK" sz="1200" kern="1200" baseline="0" dirty="0" smtClean="0">
                <a:solidFill>
                  <a:schemeClr val="tx1"/>
                </a:solidFill>
                <a:latin typeface="+mn-lt"/>
                <a:ea typeface="+mn-ea"/>
                <a:cs typeface="+mn-cs"/>
              </a:rPr>
              <a:t> er </a:t>
            </a:r>
            <a:r>
              <a:rPr lang="da-DK" sz="1200" kern="1200" dirty="0" smtClean="0">
                <a:solidFill>
                  <a:schemeClr val="tx1"/>
                </a:solidFill>
                <a:latin typeface="+mn-lt"/>
                <a:ea typeface="+mn-ea"/>
                <a:cs typeface="+mn-cs"/>
              </a:rPr>
              <a:t>særlig fokus på konsekvenser af kontanthjælpsreformen for socialområdet i kommunerne i region Sjælland og herunder særligt for de unge (15-25 </a:t>
            </a:r>
            <a:r>
              <a:rPr lang="da-DK" sz="1200" kern="1200" dirty="0" err="1" smtClean="0">
                <a:solidFill>
                  <a:schemeClr val="tx1"/>
                </a:solidFill>
                <a:latin typeface="+mn-lt"/>
                <a:ea typeface="+mn-ea"/>
                <a:cs typeface="+mn-cs"/>
              </a:rPr>
              <a:t>årige</a:t>
            </a:r>
            <a:r>
              <a:rPr lang="da-DK" sz="1200" kern="1200" dirty="0" smtClean="0">
                <a:solidFill>
                  <a:schemeClr val="tx1"/>
                </a:solidFill>
                <a:latin typeface="+mn-lt"/>
                <a:ea typeface="+mn-ea"/>
                <a:cs typeface="+mn-cs"/>
              </a:rPr>
              <a:t>) samt at de konsekvenser der involverer koordination og samarbejde mellem kommunerne særligt belyses under dette fokuspunkt.</a:t>
            </a:r>
            <a:endParaRPr lang="da-DK" dirty="0" smtClean="0"/>
          </a:p>
          <a:p>
            <a:endParaRPr lang="da-DK" dirty="0" smtClean="0"/>
          </a:p>
          <a:p>
            <a:r>
              <a:rPr lang="da-DK" dirty="0" smtClean="0"/>
              <a:t>Ad Psykiatriområdet:</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latin typeface="+mn-lt"/>
                <a:ea typeface="+mn-ea"/>
                <a:cs typeface="+mn-cs"/>
              </a:rPr>
              <a:t>Psykiatriområdet har efter kommunalreformen haft et særligt i fokus i forhold til samarbejdet mellem kommuner og Regionen. Dette er fortsat vigtigt at sikre at samarbejdet, udviklingen på psykiatriområdet og tilbud til borgerne løbende er til dialog og at der bliver taget de nødvendige initiativer på området.</a:t>
            </a:r>
          </a:p>
          <a:p>
            <a:endParaRPr lang="da-DK" dirty="0" smtClean="0"/>
          </a:p>
          <a:p>
            <a:r>
              <a:rPr lang="da-DK" dirty="0" smtClean="0"/>
              <a:t>Ad Kommunikationsområdet:</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latin typeface="+mn-lt"/>
                <a:ea typeface="+mn-ea"/>
                <a:cs typeface="+mn-cs"/>
              </a:rPr>
              <a:t>Der er behov for at forbedre vilkårene for driften og udviklingen af de faglige miljøer på kommunikationsområdet, så de fremtidssikres. I rammeaftalesamarbejdet vil der derfor i 2016 være fokus på at udvikle </a:t>
            </a:r>
            <a:r>
              <a:rPr lang="da-DK" sz="1200" i="1" kern="1200" dirty="0" smtClean="0">
                <a:solidFill>
                  <a:schemeClr val="tx1"/>
                </a:solidFill>
                <a:latin typeface="+mn-lt"/>
                <a:ea typeface="+mn-ea"/>
                <a:cs typeface="+mn-cs"/>
              </a:rPr>
              <a:t>en fælles strategi for kommunikationsområdet</a:t>
            </a:r>
            <a:r>
              <a:rPr lang="da-DK" sz="1200" kern="1200" dirty="0" smtClean="0">
                <a:solidFill>
                  <a:schemeClr val="tx1"/>
                </a:solidFill>
                <a:latin typeface="+mn-lt"/>
                <a:ea typeface="+mn-ea"/>
                <a:cs typeface="+mn-cs"/>
              </a:rPr>
              <a:t>, som både tager sigte på at drive området efter lavest effektive omkostninger, og samtidig sikrer områdets økonomiske og faglige bæredygtighed.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r>
              <a:rPr lang="da-DK" sz="1200" kern="1200" dirty="0" smtClean="0">
                <a:solidFill>
                  <a:schemeClr val="tx1"/>
                </a:solidFill>
                <a:latin typeface="+mn-lt"/>
                <a:ea typeface="+mn-ea"/>
                <a:cs typeface="+mn-cs"/>
              </a:rPr>
              <a:t>Ad Økonomi - effektivisering:</a:t>
            </a:r>
            <a:br>
              <a:rPr lang="da-DK" sz="1200" kern="1200" dirty="0" smtClean="0">
                <a:solidFill>
                  <a:schemeClr val="tx1"/>
                </a:solidFill>
                <a:latin typeface="+mn-lt"/>
                <a:ea typeface="+mn-ea"/>
                <a:cs typeface="+mn-cs"/>
              </a:rPr>
            </a:br>
            <a:r>
              <a:rPr lang="da-DK" sz="1200" kern="1200" dirty="0" smtClean="0">
                <a:solidFill>
                  <a:schemeClr val="tx1"/>
                </a:solidFill>
                <a:latin typeface="+mn-lt"/>
                <a:ea typeface="+mn-ea"/>
                <a:cs typeface="+mn-cs"/>
              </a:rPr>
              <a:t>Arbejde med fælles effektiviseringsværktøjer på tværs af de 17 kommuner i region Sjælland </a:t>
            </a:r>
          </a:p>
          <a:p>
            <a:r>
              <a:rPr lang="da-DK" sz="1200" kern="1200" dirty="0" smtClean="0">
                <a:solidFill>
                  <a:schemeClr val="tx1"/>
                </a:solidFill>
                <a:latin typeface="+mn-lt"/>
                <a:ea typeface="+mn-ea"/>
                <a:cs typeface="+mn-cs"/>
              </a:rPr>
              <a:t>1) Benchmarking på hhv. voksenhandicapområdet og børnehandicap-området med sammenligning af udgiftsniveau på tværs og ift. </a:t>
            </a:r>
            <a:r>
              <a:rPr lang="da-DK" sz="1200" kern="1200" dirty="0" err="1" smtClean="0">
                <a:solidFill>
                  <a:schemeClr val="tx1"/>
                </a:solidFill>
                <a:latin typeface="+mn-lt"/>
                <a:ea typeface="+mn-ea"/>
                <a:cs typeface="+mn-cs"/>
              </a:rPr>
              <a:t>landstal</a:t>
            </a:r>
            <a:r>
              <a:rPr lang="da-DK" sz="1200" kern="1200" dirty="0" smtClean="0">
                <a:solidFill>
                  <a:schemeClr val="tx1"/>
                </a:solidFill>
                <a:latin typeface="+mn-lt"/>
                <a:ea typeface="+mn-ea"/>
                <a:cs typeface="+mn-cs"/>
              </a:rPr>
              <a:t> </a:t>
            </a:r>
            <a:br>
              <a:rPr lang="da-DK" sz="1200" kern="1200" dirty="0" smtClean="0">
                <a:solidFill>
                  <a:schemeClr val="tx1"/>
                </a:solidFill>
                <a:latin typeface="+mn-lt"/>
                <a:ea typeface="+mn-ea"/>
                <a:cs typeface="+mn-cs"/>
              </a:rPr>
            </a:br>
            <a:r>
              <a:rPr lang="da-DK" sz="1200" kern="1200" dirty="0" smtClean="0">
                <a:solidFill>
                  <a:schemeClr val="tx1"/>
                </a:solidFill>
                <a:latin typeface="+mn-lt"/>
                <a:ea typeface="+mn-ea"/>
                <a:cs typeface="+mn-cs"/>
              </a:rPr>
              <a:t>2) Visitation. Analyse af udviklingen i antal brugere og gennemsnitlig tyngde. </a:t>
            </a:r>
          </a:p>
          <a:p>
            <a:r>
              <a:rPr lang="da-DK" sz="1200" kern="1200" dirty="0" smtClean="0">
                <a:solidFill>
                  <a:schemeClr val="tx1"/>
                </a:solidFill>
                <a:latin typeface="+mn-lt"/>
                <a:ea typeface="+mn-ea"/>
                <a:cs typeface="+mn-cs"/>
              </a:rPr>
              <a:t>3) Fælles fokus på belægningsprocenten, fastsættelsen og muligheden for at hæve den. </a:t>
            </a:r>
          </a:p>
          <a:p>
            <a:r>
              <a:rPr lang="da-DK" sz="1200" kern="1200" dirty="0" smtClean="0">
                <a:solidFill>
                  <a:schemeClr val="tx1"/>
                </a:solidFill>
                <a:latin typeface="+mn-lt"/>
                <a:ea typeface="+mn-ea"/>
                <a:cs typeface="+mn-cs"/>
              </a:rPr>
              <a:t>4) Udbud og markedsmodning som bredt effektiviseringsinstrument til effektivisering via almindeligt konkurrencepres og med mulige lavere priser. </a:t>
            </a:r>
          </a:p>
          <a:p>
            <a:r>
              <a:rPr lang="da-DK" sz="1200" kern="1200" dirty="0" smtClean="0">
                <a:solidFill>
                  <a:schemeClr val="tx1"/>
                </a:solidFill>
                <a:latin typeface="+mn-lt"/>
                <a:ea typeface="+mn-ea"/>
                <a:cs typeface="+mn-cs"/>
              </a:rPr>
              <a:t>5) Takster som bredt effektiviseringsinstrument.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Ad Central udmelding</a:t>
            </a:r>
          </a:p>
          <a:p>
            <a:pPr marL="0" marR="0" indent="0" algn="l" defTabSz="914400" rtl="0" eaLnBrk="1" fontAlgn="auto" latinLnBrk="0" hangingPunct="1">
              <a:lnSpc>
                <a:spcPct val="100000"/>
              </a:lnSpc>
              <a:spcBef>
                <a:spcPts val="0"/>
              </a:spcBef>
              <a:spcAft>
                <a:spcPts val="0"/>
              </a:spcAft>
              <a:buClrTx/>
              <a:buSzTx/>
              <a:buFontTx/>
              <a:buNone/>
              <a:tabLst/>
              <a:defRPr/>
            </a:pPr>
            <a:r>
              <a:rPr lang="da-DK" baseline="0" dirty="0" smtClean="0"/>
              <a:t> Ift. rammeaftale 2017 er det ikke afklaret om Socialstyrelsen udmelder en 1/11-2016 , men måske taleområdet?</a:t>
            </a:r>
          </a:p>
          <a:p>
            <a:pPr marL="0" marR="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baseline="0" dirty="0" smtClean="0"/>
              <a:t>Ad </a:t>
            </a:r>
            <a:r>
              <a:rPr lang="da-DK" baseline="0" dirty="0" err="1" smtClean="0"/>
              <a:t>Hjemløshed/Socialt</a:t>
            </a:r>
            <a:r>
              <a:rPr lang="da-DK" baseline="0" dirty="0" smtClean="0"/>
              <a:t> udsatte:</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latin typeface="+mn-lt"/>
                <a:ea typeface="+mn-ea"/>
                <a:cs typeface="+mn-cs"/>
              </a:rPr>
              <a:t>I forbindelse med de kommunale indmeldinger til udviklingsstrategien, forventes stigende belægning og øget behov for pladser indenfor forsorgsområdet (herberger og forsorgshjem) herunder også pga. forsørgelsesreformerne mv.: kontanthjælpsreformen,</a:t>
            </a:r>
            <a:r>
              <a:rPr lang="da-DK" sz="1200" kern="1200" baseline="0" dirty="0" smtClean="0">
                <a:solidFill>
                  <a:schemeClr val="tx1"/>
                </a:solidFill>
                <a:latin typeface="+mn-lt"/>
                <a:ea typeface="+mn-ea"/>
                <a:cs typeface="+mn-cs"/>
              </a:rPr>
              <a:t> førtidspensionsreformen, </a:t>
            </a:r>
            <a:endParaRPr lang="da-DK"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smtClean="0"/>
          </a:p>
          <a:p>
            <a:endParaRPr lang="da-DK" dirty="0" smtClean="0"/>
          </a:p>
          <a:p>
            <a:endParaRPr lang="da-DK" dirty="0"/>
          </a:p>
        </p:txBody>
      </p:sp>
      <p:sp>
        <p:nvSpPr>
          <p:cNvPr id="4" name="Pladsholder til diasnummer 3"/>
          <p:cNvSpPr>
            <a:spLocks noGrp="1"/>
          </p:cNvSpPr>
          <p:nvPr>
            <p:ph type="sldNum" sz="quarter" idx="10"/>
          </p:nvPr>
        </p:nvSpPr>
        <p:spPr/>
        <p:txBody>
          <a:bodyPr/>
          <a:lstStyle/>
          <a:p>
            <a:fld id="{86DF2E0B-1A40-4CF8-BDA9-A8DD319A5EA2}" type="slidenum">
              <a:rPr lang="da-DK" smtClean="0"/>
              <a:pPr/>
              <a:t>12</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7600" y="3398432"/>
            <a:ext cx="7772400" cy="1558303"/>
          </a:xfrm>
        </p:spPr>
        <p:txBody>
          <a:bodyPr anchor="t" anchorCtr="0">
            <a:noAutofit/>
          </a:bodyPr>
          <a:lstStyle>
            <a:lvl1pPr>
              <a:defRPr sz="4800" cap="all" spc="-200">
                <a:latin typeface="Verdana"/>
                <a:cs typeface="Verdana"/>
              </a:defRPr>
            </a:lvl1pPr>
          </a:lstStyle>
          <a:p>
            <a:r>
              <a:rPr lang="da-DK" smtClean="0"/>
              <a:t>Klik for at redigere titeltypografi i masteren</a:t>
            </a:r>
            <a:endParaRPr lang="da-DK"/>
          </a:p>
        </p:txBody>
      </p:sp>
      <p:sp>
        <p:nvSpPr>
          <p:cNvPr id="3" name="Undertitel 2"/>
          <p:cNvSpPr>
            <a:spLocks noGrp="1"/>
          </p:cNvSpPr>
          <p:nvPr>
            <p:ph type="subTitle" idx="1"/>
          </p:nvPr>
        </p:nvSpPr>
        <p:spPr>
          <a:xfrm>
            <a:off x="1371600" y="4295484"/>
            <a:ext cx="6400800" cy="1243204"/>
          </a:xfrm>
        </p:spPr>
        <p:txBody>
          <a:bodyPr anchor="t" anchorCtr="0">
            <a:normAutofit/>
          </a:bodyPr>
          <a:lstStyle>
            <a:lvl1pPr marL="0" indent="0" algn="ctr">
              <a:buNone/>
              <a:defRPr sz="3000" spc="-200">
                <a:solidFill>
                  <a:schemeClr val="bg1"/>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pic>
        <p:nvPicPr>
          <p:cNvPr id="8" name="Billede 7" descr="cirkler.png"/>
          <p:cNvPicPr>
            <a:picLocks noChangeAspect="1"/>
          </p:cNvPicPr>
          <p:nvPr userDrawn="1"/>
        </p:nvPicPr>
        <p:blipFill>
          <a:blip r:embed="rId2"/>
          <a:stretch>
            <a:fillRect/>
          </a:stretch>
        </p:blipFill>
        <p:spPr>
          <a:xfrm>
            <a:off x="2401295" y="1299289"/>
            <a:ext cx="4387850" cy="16732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lvl1pPr>
              <a:defRPr>
                <a:latin typeface="Verdana"/>
                <a:cs typeface="Verdana"/>
              </a:defRPr>
            </a:lvl1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Verdana"/>
                <a:cs typeface="Verdan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D3BAAADB-C629-F949-8C9C-F3C30C924798}" type="datetimeFigureOut">
              <a:rPr/>
              <a:pPr/>
              <a:t>16/11/11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D3BAAADB-C629-F949-8C9C-F3C30C924798}" type="datetimeFigureOut">
              <a:rPr/>
              <a:pPr/>
              <a:t>16/11/11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D3BAAADB-C629-F949-8C9C-F3C30C924798}" type="datetimeFigureOut">
              <a:rPr/>
              <a:pPr/>
              <a:t>16/11/11</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D3BAAADB-C629-F949-8C9C-F3C30C924798}" type="datetimeFigureOut">
              <a:rPr/>
              <a:pPr/>
              <a:t>16/11/11</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D3BAAADB-C629-F949-8C9C-F3C30C924798}" type="datetimeFigureOut">
              <a:rPr/>
              <a:pPr/>
              <a:t>16/11/11</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D3BAAADB-C629-F949-8C9C-F3C30C924798}" type="datetimeFigureOut">
              <a:rPr/>
              <a:pPr/>
              <a:t>16/11/11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D3BAAADB-C629-F949-8C9C-F3C30C924798}" type="datetimeFigureOut">
              <a:rPr/>
              <a:pPr/>
              <a:t>16/11/11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9FF9B9-AA3B-4141-AA54-3FECB18C8A33}" type="slidenum">
              <a:rPr/>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lede 6" descr="Baggrund.jpg"/>
          <p:cNvPicPr>
            <a:picLocks noChangeAspect="1"/>
          </p:cNvPicPr>
          <p:nvPr/>
        </p:nvPicPr>
        <p:blipFill>
          <a:blip r:embed="rId13"/>
          <a:stretch>
            <a:fillRect/>
          </a:stretch>
        </p:blipFill>
        <p:spPr>
          <a:xfrm>
            <a:off x="0" y="0"/>
            <a:ext cx="9144000" cy="6858000"/>
          </a:xfrm>
          <a:prstGeom prst="rect">
            <a:avLst/>
          </a:prstGeom>
        </p:spPr>
      </p:pic>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Klik for at redigere teksttypografierne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Verdana"/>
              </a:defRPr>
            </a:lvl1pPr>
          </a:lstStyle>
          <a:p>
            <a:fld id="{D3BAAADB-C629-F949-8C9C-F3C30C924798}" type="datetimeFigureOut">
              <a:rPr lang="da-DK"/>
              <a:pPr/>
              <a:t>03-05-2016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Verdana"/>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Verdana"/>
              </a:defRPr>
            </a:lvl1pPr>
          </a:lstStyle>
          <a:p>
            <a:fld id="{049FF9B9-AA3B-4141-AA54-3FECB18C8A33}" type="slidenum">
              <a:rPr lang="da-DK"/>
              <a:pPr/>
              <a:t>‹nr.›</a:t>
            </a:fld>
            <a:endParaRPr lang="da-DK"/>
          </a:p>
        </p:txBody>
      </p:sp>
      <p:pic>
        <p:nvPicPr>
          <p:cNvPr id="8" name="Billede 7" descr="logo_2.png"/>
          <p:cNvPicPr>
            <a:picLocks noChangeAspect="1"/>
          </p:cNvPicPr>
          <p:nvPr/>
        </p:nvPicPr>
        <p:blipFill>
          <a:blip r:embed="rId14"/>
          <a:stretch>
            <a:fillRect/>
          </a:stretch>
        </p:blipFill>
        <p:spPr>
          <a:xfrm>
            <a:off x="6985002" y="264372"/>
            <a:ext cx="1926000" cy="75050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000" kern="1200">
          <a:solidFill>
            <a:srgbClr val="FFFFFF"/>
          </a:solidFill>
          <a:latin typeface="Verdana"/>
          <a:ea typeface="+mj-ea"/>
          <a:cs typeface="Verdana"/>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rgbClr val="FFFFFF"/>
          </a:solidFill>
          <a:latin typeface="Verdana"/>
          <a:ea typeface="+mn-ea"/>
          <a:cs typeface="+mn-cs"/>
        </a:defRPr>
      </a:lvl2pPr>
      <a:lvl3pPr marL="1143000" indent="-228600" algn="l" defTabSz="457200" rtl="0" eaLnBrk="1" latinLnBrk="0" hangingPunct="1">
        <a:spcBef>
          <a:spcPct val="20000"/>
        </a:spcBef>
        <a:buFont typeface="Arial"/>
        <a:buChar char="•"/>
        <a:defRPr sz="2400" kern="1200">
          <a:solidFill>
            <a:srgbClr val="FFFFFF"/>
          </a:solidFill>
          <a:latin typeface="Verdana"/>
          <a:ea typeface="+mn-ea"/>
          <a:cs typeface="+mn-cs"/>
        </a:defRPr>
      </a:lvl3pPr>
      <a:lvl4pPr marL="1600200" indent="-228600" algn="l" defTabSz="457200" rtl="0" eaLnBrk="1" latinLnBrk="0" hangingPunct="1">
        <a:spcBef>
          <a:spcPct val="20000"/>
        </a:spcBef>
        <a:buFont typeface="Arial"/>
        <a:buChar char="–"/>
        <a:defRPr sz="2000" kern="1200">
          <a:solidFill>
            <a:srgbClr val="FFFFFF"/>
          </a:solidFill>
          <a:latin typeface="Verdana"/>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Verdan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sz="3200" dirty="0" smtClean="0"/>
              <a:t> Politikertemamøde om rammeaftalen </a:t>
            </a:r>
            <a:endParaRPr lang="da-DK" sz="3200" dirty="0"/>
          </a:p>
        </p:txBody>
      </p:sp>
      <p:sp>
        <p:nvSpPr>
          <p:cNvPr id="3" name="Undertitel 2"/>
          <p:cNvSpPr>
            <a:spLocks noGrp="1"/>
          </p:cNvSpPr>
          <p:nvPr>
            <p:ph type="subTitle" idx="1"/>
          </p:nvPr>
        </p:nvSpPr>
        <p:spPr>
          <a:xfrm>
            <a:off x="1371600" y="4010141"/>
            <a:ext cx="6400800" cy="2511846"/>
          </a:xfrm>
        </p:spPr>
        <p:txBody>
          <a:bodyPr>
            <a:normAutofit/>
          </a:bodyPr>
          <a:lstStyle/>
          <a:p>
            <a:r>
              <a:rPr lang="da-DK" sz="2400" dirty="0" smtClean="0"/>
              <a:t> </a:t>
            </a:r>
          </a:p>
          <a:p>
            <a:pPr>
              <a:spcBef>
                <a:spcPts val="1000"/>
              </a:spcBef>
            </a:pPr>
            <a:endParaRPr lang="da-DK" sz="2400" dirty="0" smtClean="0"/>
          </a:p>
          <a:p>
            <a:endParaRPr lang="da-DK"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046" y="187287"/>
            <a:ext cx="9369846" cy="727113"/>
          </a:xfrm>
        </p:spPr>
        <p:txBody>
          <a:bodyPr>
            <a:normAutofit fontScale="90000"/>
          </a:bodyPr>
          <a:lstStyle/>
          <a:p>
            <a:r>
              <a:rPr lang="da-DK" sz="2700" b="1" dirty="0" smtClean="0"/>
              <a:t>Elementer til drøftelse </a:t>
            </a:r>
            <a:r>
              <a:rPr lang="da-DK" dirty="0" smtClean="0"/>
              <a:t/>
            </a:r>
            <a:br>
              <a:rPr lang="da-DK" dirty="0" smtClean="0"/>
            </a:br>
            <a:endParaRPr lang="da-DK" dirty="0"/>
          </a:p>
        </p:txBody>
      </p:sp>
      <p:sp>
        <p:nvSpPr>
          <p:cNvPr id="3" name="Pladsholder til indhold 2"/>
          <p:cNvSpPr>
            <a:spLocks noGrp="1"/>
          </p:cNvSpPr>
          <p:nvPr>
            <p:ph idx="1"/>
          </p:nvPr>
        </p:nvSpPr>
        <p:spPr>
          <a:xfrm>
            <a:off x="457200" y="565265"/>
            <a:ext cx="8229600" cy="6567055"/>
          </a:xfrm>
        </p:spPr>
        <p:txBody>
          <a:bodyPr>
            <a:normAutofit fontScale="40000" lnSpcReduction="20000"/>
          </a:bodyPr>
          <a:lstStyle/>
          <a:p>
            <a:r>
              <a:rPr lang="da-DK" sz="5000" dirty="0" smtClean="0"/>
              <a:t>Gennemførsel af analyser af </a:t>
            </a:r>
            <a:r>
              <a:rPr lang="da-DK" sz="5000" b="1" dirty="0" smtClean="0"/>
              <a:t>takster pr. målgruppe</a:t>
            </a:r>
          </a:p>
          <a:p>
            <a:endParaRPr lang="da-DK" sz="5000" dirty="0" smtClean="0"/>
          </a:p>
          <a:p>
            <a:r>
              <a:rPr lang="da-DK" sz="5000" dirty="0" smtClean="0"/>
              <a:t>Samarbejde om </a:t>
            </a:r>
            <a:r>
              <a:rPr lang="da-DK" sz="5000" b="1" dirty="0" smtClean="0"/>
              <a:t>effektiviseringstiltag</a:t>
            </a:r>
            <a:r>
              <a:rPr lang="da-DK" sz="5000" dirty="0" smtClean="0"/>
              <a:t> i en fortsat </a:t>
            </a:r>
            <a:r>
              <a:rPr lang="da-DK" sz="5000" dirty="0" err="1" smtClean="0"/>
              <a:t>analyse/vidensdelingsproces</a:t>
            </a:r>
            <a:r>
              <a:rPr lang="da-DK" sz="5000" dirty="0" smtClean="0"/>
              <a:t> suppleret med </a:t>
            </a:r>
            <a:r>
              <a:rPr lang="da-DK" sz="5000" b="1" dirty="0" smtClean="0"/>
              <a:t>årlige redegørelser </a:t>
            </a:r>
            <a:r>
              <a:rPr lang="da-DK" sz="5000" dirty="0" smtClean="0"/>
              <a:t>fra de enkelte kommuner til KKR (fællesskabet)</a:t>
            </a:r>
          </a:p>
          <a:p>
            <a:endParaRPr lang="da-DK" sz="5000" dirty="0" smtClean="0"/>
          </a:p>
          <a:p>
            <a:r>
              <a:rPr lang="da-DK" sz="5000" dirty="0" smtClean="0"/>
              <a:t>Gennemførsel af en </a:t>
            </a:r>
            <a:r>
              <a:rPr lang="da-DK" sz="5000" b="1" dirty="0" smtClean="0"/>
              <a:t>løbende, kritisk refleksion </a:t>
            </a:r>
            <a:r>
              <a:rPr lang="da-DK" sz="5000" dirty="0" smtClean="0"/>
              <a:t>i hver kommune med afsæt i analyserne og spørgsmål fra KORA med det formål, at den enkelte kommune anvender resultaterne til at </a:t>
            </a:r>
            <a:r>
              <a:rPr lang="da-DK" sz="5000" b="1" dirty="0" smtClean="0"/>
              <a:t>optimere deres egen drift.</a:t>
            </a:r>
          </a:p>
          <a:p>
            <a:endParaRPr lang="da-DK" sz="5000" dirty="0" smtClean="0"/>
          </a:p>
          <a:p>
            <a:r>
              <a:rPr lang="da-DK" sz="5000" dirty="0" smtClean="0"/>
              <a:t>Fortsat </a:t>
            </a:r>
            <a:r>
              <a:rPr lang="da-DK" sz="5000" b="1" dirty="0" smtClean="0"/>
              <a:t>markedsafprøvning/konkurrenceudsættelse</a:t>
            </a:r>
            <a:r>
              <a:rPr lang="da-DK" sz="5000" dirty="0" smtClean="0"/>
              <a:t> som et spor til sikring af en </a:t>
            </a:r>
            <a:r>
              <a:rPr lang="da-DK" sz="5000" b="1" dirty="0" smtClean="0"/>
              <a:t>effektiv prissætning </a:t>
            </a:r>
            <a:r>
              <a:rPr lang="da-DK" sz="5000" dirty="0" smtClean="0"/>
              <a:t>for ydelserne, og i forlængelse heraf at de enkelte kommuner generelt fremmer </a:t>
            </a:r>
            <a:r>
              <a:rPr lang="da-DK" sz="5000" b="1" dirty="0" smtClean="0"/>
              <a:t>effektfokus og gennemsigtighed </a:t>
            </a:r>
            <a:r>
              <a:rPr lang="da-DK" sz="5000" dirty="0" smtClean="0"/>
              <a:t>ved at opstille </a:t>
            </a:r>
            <a:r>
              <a:rPr lang="da-DK" sz="5000" b="1" dirty="0" smtClean="0"/>
              <a:t>klare kr</a:t>
            </a:r>
            <a:r>
              <a:rPr lang="da-DK" sz="5000" dirty="0" smtClean="0"/>
              <a:t>av og </a:t>
            </a:r>
            <a:r>
              <a:rPr lang="da-DK" sz="5000" b="1" dirty="0" err="1" smtClean="0"/>
              <a:t>effektmål</a:t>
            </a:r>
            <a:r>
              <a:rPr lang="da-DK" sz="5000" b="1" dirty="0" smtClean="0"/>
              <a:t>,</a:t>
            </a:r>
            <a:r>
              <a:rPr lang="da-DK" sz="5000" dirty="0" smtClean="0"/>
              <a:t> når der købes ydelser hos eksterne leverandører. </a:t>
            </a:r>
          </a:p>
          <a:p>
            <a:pPr>
              <a:buNone/>
            </a:pPr>
            <a:r>
              <a:rPr lang="da-DK" sz="5000" dirty="0" smtClean="0"/>
              <a:t> </a:t>
            </a:r>
          </a:p>
          <a:p>
            <a:r>
              <a:rPr lang="da-DK" sz="5000" dirty="0" smtClean="0"/>
              <a:t>Opdatering af  </a:t>
            </a:r>
            <a:r>
              <a:rPr lang="da-DK" sz="5000" b="1" dirty="0" smtClean="0"/>
              <a:t>datagrundlaget </a:t>
            </a:r>
            <a:r>
              <a:rPr lang="da-DK" sz="5000" dirty="0" smtClean="0"/>
              <a:t>en gang om året som grundlag for løbende, </a:t>
            </a:r>
            <a:r>
              <a:rPr lang="da-DK" sz="5000" b="1" dirty="0" smtClean="0"/>
              <a:t>fælles ledelsesinformation</a:t>
            </a:r>
          </a:p>
          <a:p>
            <a:endParaRPr lang="da-DK" sz="5000" b="1" dirty="0" smtClean="0"/>
          </a:p>
          <a:p>
            <a:r>
              <a:rPr lang="da-DK" sz="5000" b="1" dirty="0" smtClean="0"/>
              <a:t>Er det de rigtige elementer? – Mangler der nogen?</a:t>
            </a:r>
          </a:p>
          <a:p>
            <a:endParaRPr lang="da-DK" sz="5000" b="1" dirty="0" smtClean="0"/>
          </a:p>
          <a:p>
            <a:pPr lvl="0"/>
            <a:endParaRPr lang="da-DK" sz="20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sz="3200" dirty="0" smtClean="0"/>
              <a:t>Rammeaftale 2017 </a:t>
            </a:r>
            <a:endParaRPr lang="da-DK" sz="3200" dirty="0"/>
          </a:p>
        </p:txBody>
      </p:sp>
      <p:sp>
        <p:nvSpPr>
          <p:cNvPr id="3" name="Undertitel 2"/>
          <p:cNvSpPr>
            <a:spLocks noGrp="1"/>
          </p:cNvSpPr>
          <p:nvPr>
            <p:ph type="subTitle" idx="1"/>
          </p:nvPr>
        </p:nvSpPr>
        <p:spPr>
          <a:xfrm>
            <a:off x="1371600" y="4010141"/>
            <a:ext cx="6400800" cy="2511846"/>
          </a:xfrm>
        </p:spPr>
        <p:txBody>
          <a:bodyPr>
            <a:normAutofit/>
          </a:bodyPr>
          <a:lstStyle/>
          <a:p>
            <a:r>
              <a:rPr lang="da-DK" sz="2400" dirty="0" smtClean="0"/>
              <a:t>Fokusområder 2017</a:t>
            </a:r>
          </a:p>
          <a:p>
            <a:r>
              <a:rPr lang="da-DK" sz="2400" dirty="0" smtClean="0"/>
              <a:t>Fremtidens rammeaftale</a:t>
            </a:r>
            <a:endParaRPr lang="da-DK"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1344058"/>
          </a:xfrm>
        </p:spPr>
        <p:txBody>
          <a:bodyPr>
            <a:normAutofit/>
          </a:bodyPr>
          <a:lstStyle/>
          <a:p>
            <a:r>
              <a:rPr lang="da-DK" sz="3200" dirty="0" smtClean="0"/>
              <a:t>Rammeaftale 2016/2017</a:t>
            </a:r>
            <a:endParaRPr lang="da-DK" sz="3200" dirty="0"/>
          </a:p>
        </p:txBody>
      </p:sp>
      <p:sp>
        <p:nvSpPr>
          <p:cNvPr id="3" name="Pladsholder til indhold 2"/>
          <p:cNvSpPr>
            <a:spLocks noGrp="1"/>
          </p:cNvSpPr>
          <p:nvPr>
            <p:ph idx="1"/>
          </p:nvPr>
        </p:nvSpPr>
        <p:spPr>
          <a:xfrm>
            <a:off x="457200" y="1046602"/>
            <a:ext cx="8229600" cy="5811397"/>
          </a:xfrm>
        </p:spPr>
        <p:txBody>
          <a:bodyPr>
            <a:normAutofit fontScale="62500" lnSpcReduction="20000"/>
          </a:bodyPr>
          <a:lstStyle/>
          <a:p>
            <a:pPr>
              <a:buNone/>
            </a:pPr>
            <a:r>
              <a:rPr lang="da-DK" sz="3800" b="1" dirty="0" smtClean="0"/>
              <a:t>Fokusområder 2016: </a:t>
            </a:r>
            <a:endParaRPr lang="da-DK" sz="3800" dirty="0" smtClean="0"/>
          </a:p>
          <a:p>
            <a:pPr lvl="0"/>
            <a:r>
              <a:rPr lang="da-DK" sz="3800" dirty="0" smtClean="0"/>
              <a:t>Central udmelding 1/11-2015: Mennesker med svær spiseforstyrrelse.</a:t>
            </a:r>
          </a:p>
          <a:p>
            <a:pPr lvl="0"/>
            <a:r>
              <a:rPr lang="da-DK" sz="3800" dirty="0" smtClean="0"/>
              <a:t>Kontanthjælpsreformens betydning for det specialiserede område og særlig fokus på de unge (15-25 år).</a:t>
            </a:r>
          </a:p>
          <a:p>
            <a:pPr lvl="0"/>
            <a:r>
              <a:rPr lang="da-DK" sz="3800" dirty="0" smtClean="0"/>
              <a:t>Psykiatriområdet.</a:t>
            </a:r>
          </a:p>
          <a:p>
            <a:pPr lvl="0"/>
            <a:r>
              <a:rPr lang="da-DK" sz="3800" dirty="0" smtClean="0"/>
              <a:t>Kommunikationsområdet.</a:t>
            </a:r>
          </a:p>
          <a:p>
            <a:pPr lvl="0"/>
            <a:r>
              <a:rPr lang="da-DK" sz="3800" dirty="0" smtClean="0"/>
              <a:t>Økonomi – effektiviseringsundersøgelser.</a:t>
            </a:r>
          </a:p>
          <a:p>
            <a:endParaRPr lang="da-DK" sz="3800" b="1" dirty="0" smtClean="0"/>
          </a:p>
          <a:p>
            <a:pPr>
              <a:buNone/>
            </a:pPr>
            <a:r>
              <a:rPr lang="da-DK" sz="3800" b="1" dirty="0" smtClean="0"/>
              <a:t>Forslag til fokusområder 2017: </a:t>
            </a:r>
          </a:p>
          <a:p>
            <a:pPr lvl="0"/>
            <a:r>
              <a:rPr lang="da-DK" sz="3800" dirty="0" smtClean="0"/>
              <a:t>Central udmelding 1/11-2016?</a:t>
            </a:r>
          </a:p>
          <a:p>
            <a:pPr lvl="0"/>
            <a:r>
              <a:rPr lang="da-DK" sz="3800" dirty="0" smtClean="0"/>
              <a:t>Kommunikationsområdet</a:t>
            </a:r>
          </a:p>
          <a:p>
            <a:pPr lvl="0"/>
            <a:r>
              <a:rPr lang="da-DK" sz="3800" dirty="0" smtClean="0"/>
              <a:t>Økonomi</a:t>
            </a:r>
          </a:p>
          <a:p>
            <a:pPr lvl="0"/>
            <a:r>
              <a:rPr lang="da-DK" sz="3800" dirty="0" err="1" smtClean="0"/>
              <a:t>Hjemløshed/Socialt</a:t>
            </a:r>
            <a:r>
              <a:rPr lang="da-DK" sz="3800" dirty="0" smtClean="0"/>
              <a:t> udsatte </a:t>
            </a:r>
          </a:p>
          <a:p>
            <a:pPr lvl="0"/>
            <a:r>
              <a:rPr lang="da-DK" sz="3800" dirty="0" smtClean="0"/>
              <a:t>Andet?</a:t>
            </a:r>
          </a:p>
          <a:p>
            <a:pPr>
              <a:buNone/>
            </a:pPr>
            <a:endParaRPr lang="da-DK" sz="3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76270"/>
            <a:ext cx="8229600" cy="1520328"/>
          </a:xfrm>
        </p:spPr>
        <p:txBody>
          <a:bodyPr>
            <a:normAutofit/>
          </a:bodyPr>
          <a:lstStyle/>
          <a:p>
            <a:r>
              <a:rPr lang="da-DK" sz="3200" dirty="0" smtClean="0"/>
              <a:t>Fælles mål og principper</a:t>
            </a:r>
            <a:endParaRPr lang="da-DK" sz="3200" dirty="0"/>
          </a:p>
        </p:txBody>
      </p:sp>
      <p:sp>
        <p:nvSpPr>
          <p:cNvPr id="3" name="Pladsholder til indhold 2"/>
          <p:cNvSpPr>
            <a:spLocks noGrp="1"/>
          </p:cNvSpPr>
          <p:nvPr>
            <p:ph idx="1"/>
          </p:nvPr>
        </p:nvSpPr>
        <p:spPr>
          <a:xfrm>
            <a:off x="457200" y="870334"/>
            <a:ext cx="8229600" cy="5987666"/>
          </a:xfrm>
        </p:spPr>
        <p:txBody>
          <a:bodyPr>
            <a:normAutofit fontScale="47500" lnSpcReduction="20000"/>
          </a:bodyPr>
          <a:lstStyle/>
          <a:p>
            <a:pPr lvl="0"/>
            <a:r>
              <a:rPr lang="da-DK" sz="4000" dirty="0" smtClean="0"/>
              <a:t>At alle kommuner arbejder for, at tilbuddenes indhold og metodeanvendelse løbende udvikles og svarer til god praksis på området.</a:t>
            </a:r>
          </a:p>
          <a:p>
            <a:pPr lvl="0"/>
            <a:r>
              <a:rPr lang="da-DK" sz="4000" dirty="0" smtClean="0"/>
              <a:t>At kommunerne på tværs drøfter kvalitetsudvikling, sammenhæng mellem pris og effekt, den samlede tilbudsportefølje m.v.</a:t>
            </a:r>
          </a:p>
          <a:p>
            <a:pPr lvl="0"/>
            <a:r>
              <a:rPr lang="da-DK" sz="4000" dirty="0" smtClean="0"/>
              <a:t>At såvel brugerkommuners overvejelser om ændringer i indsats og brug af tilbud m.m. som driftskommuners overvejelser om etablering af nye tilbud eller ændring/nedlæggelse af eksisterende tilbud drøftes så tidligt som muligt mellem driftskommune og brugerkommune (og om nødvendigt i relevant </a:t>
            </a:r>
            <a:r>
              <a:rPr lang="da-DK" sz="4000" dirty="0" err="1" smtClean="0"/>
              <a:t>KKR-regi</a:t>
            </a:r>
            <a:r>
              <a:rPr lang="da-DK" sz="4000" dirty="0" smtClean="0"/>
              <a:t>).</a:t>
            </a:r>
          </a:p>
          <a:p>
            <a:pPr lvl="0"/>
            <a:r>
              <a:rPr lang="da-DK" sz="4000" dirty="0" smtClean="0"/>
              <a:t>At det drøftes i </a:t>
            </a:r>
            <a:r>
              <a:rPr lang="da-DK" sz="4000" dirty="0" err="1" smtClean="0"/>
              <a:t>KKR-regi</a:t>
            </a:r>
            <a:r>
              <a:rPr lang="da-DK" sz="4000" dirty="0" smtClean="0"/>
              <a:t> hvilke områder/tilbud, der skal samarbejdes om. </a:t>
            </a:r>
          </a:p>
          <a:p>
            <a:pPr lvl="0"/>
            <a:r>
              <a:rPr lang="da-DK" sz="4000" dirty="0" smtClean="0"/>
              <a:t>At indgåelse af forsyningsaftaler eller lignende mellem to eller flere kommuner også skal inddrage hensyn til, at aftalen giver mulighed for hensigtsmæssig opgaveløsning for kommunerne i området som helhed. </a:t>
            </a:r>
          </a:p>
          <a:p>
            <a:pPr lvl="0"/>
            <a:r>
              <a:rPr lang="da-DK" sz="4000" dirty="0" smtClean="0"/>
              <a:t>At aftaler om køb/salg af pladser og andre ydelser bør afbalancere såvel sælgerkommunens økonomi som køberkommunens hensyn.</a:t>
            </a:r>
          </a:p>
          <a:p>
            <a:pPr lvl="0"/>
            <a:r>
              <a:rPr lang="da-DK" sz="4000" dirty="0" smtClean="0"/>
              <a:t>At driftsherren vedstår sig ansvaret for, at det enkelte tilbud drives økonomisk effektivt. </a:t>
            </a:r>
          </a:p>
          <a:p>
            <a:pPr lvl="0">
              <a:buNone/>
            </a:pPr>
            <a:endParaRPr lang="da-DK" sz="3800" b="1" dirty="0" smtClean="0"/>
          </a:p>
          <a:p>
            <a:pPr lvl="0">
              <a:buNone/>
            </a:pPr>
            <a:endParaRPr lang="da-DK" sz="3800" dirty="0" smtClean="0"/>
          </a:p>
          <a:p>
            <a:pPr>
              <a:buNone/>
            </a:pPr>
            <a:endParaRPr lang="da-DK" sz="3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0451" y="67132"/>
            <a:ext cx="8229600" cy="682016"/>
          </a:xfrm>
        </p:spPr>
        <p:txBody>
          <a:bodyPr>
            <a:noAutofit/>
          </a:bodyPr>
          <a:lstStyle/>
          <a:p>
            <a:r>
              <a:rPr lang="da-DK" sz="3200" dirty="0" smtClean="0"/>
              <a:t>Dagens program</a:t>
            </a:r>
            <a:endParaRPr lang="da-DK" sz="3200" dirty="0"/>
          </a:p>
        </p:txBody>
      </p:sp>
      <p:sp>
        <p:nvSpPr>
          <p:cNvPr id="3" name="Pladsholder til indhold 2"/>
          <p:cNvSpPr>
            <a:spLocks noGrp="1"/>
          </p:cNvSpPr>
          <p:nvPr>
            <p:ph idx="1"/>
          </p:nvPr>
        </p:nvSpPr>
        <p:spPr>
          <a:xfrm>
            <a:off x="167488" y="746257"/>
            <a:ext cx="8813549" cy="6111743"/>
          </a:xfrm>
        </p:spPr>
        <p:txBody>
          <a:bodyPr>
            <a:noAutofit/>
          </a:bodyPr>
          <a:lstStyle/>
          <a:p>
            <a:pPr>
              <a:buNone/>
            </a:pPr>
            <a:r>
              <a:rPr lang="da-DK" sz="2000" dirty="0" smtClean="0"/>
              <a:t>9.30	Velkomst ved Borgmester Niels </a:t>
            </a:r>
            <a:r>
              <a:rPr lang="da-DK" sz="2000" dirty="0" err="1" smtClean="0"/>
              <a:t>Hörup</a:t>
            </a:r>
            <a:r>
              <a:rPr lang="da-DK" sz="2000" dirty="0" smtClean="0"/>
              <a:t>, </a:t>
            </a:r>
          </a:p>
          <a:p>
            <a:pPr>
              <a:buNone/>
            </a:pPr>
            <a:r>
              <a:rPr lang="da-DK" sz="2000" dirty="0" smtClean="0"/>
              <a:t>			Solrød Kommune, Formand for KKR Sjælland</a:t>
            </a:r>
          </a:p>
          <a:p>
            <a:pPr>
              <a:buNone/>
            </a:pPr>
            <a:r>
              <a:rPr lang="da-DK" sz="2000" dirty="0" smtClean="0"/>
              <a:t>9.40    Oplevelser af sagsbehandlingen på handicapområdet </a:t>
            </a:r>
          </a:p>
          <a:p>
            <a:pPr>
              <a:buNone/>
            </a:pPr>
            <a:r>
              <a:rPr lang="da-DK" sz="2000" dirty="0" smtClean="0"/>
              <a:t>			v/ Sekretariatschef Ane Esbensen, Det centrale </a:t>
            </a:r>
            <a:r>
              <a:rPr lang="da-DK" sz="2000" dirty="0" err="1" smtClean="0"/>
              <a:t>handicapråd</a:t>
            </a:r>
            <a:endParaRPr lang="da-DK" sz="2000" dirty="0" smtClean="0"/>
          </a:p>
          <a:p>
            <a:pPr>
              <a:buNone/>
            </a:pPr>
            <a:r>
              <a:rPr lang="da-DK" sz="2000" dirty="0" smtClean="0"/>
              <a:t>10.20  Kaffepause</a:t>
            </a:r>
          </a:p>
          <a:p>
            <a:pPr>
              <a:buNone/>
            </a:pPr>
            <a:r>
              <a:rPr lang="da-DK" sz="2000" dirty="0" smtClean="0"/>
              <a:t>10.30  Analyser af økonomien på Socialområdet</a:t>
            </a:r>
          </a:p>
          <a:p>
            <a:pPr>
              <a:buNone/>
            </a:pPr>
            <a:r>
              <a:rPr lang="da-DK" sz="2000" dirty="0" smtClean="0"/>
              <a:t>			v/ Seniorprojektleder Camilla Dalsgaard, KORA</a:t>
            </a:r>
          </a:p>
          <a:p>
            <a:pPr>
              <a:buNone/>
            </a:pPr>
            <a:r>
              <a:rPr lang="da-DK" sz="2000" dirty="0" smtClean="0"/>
              <a:t>11.20 	Pause</a:t>
            </a:r>
          </a:p>
          <a:p>
            <a:pPr>
              <a:buNone/>
            </a:pPr>
            <a:r>
              <a:rPr lang="da-DK" sz="2000" dirty="0" smtClean="0"/>
              <a:t>11.30 	Orientering om Socialtilsynet </a:t>
            </a:r>
          </a:p>
          <a:p>
            <a:pPr>
              <a:buNone/>
            </a:pPr>
            <a:r>
              <a:rPr lang="da-DK" sz="2000" dirty="0" smtClean="0"/>
              <a:t>			v/ Direktør Kenn Thomsen, Holbæk	Kommune</a:t>
            </a:r>
          </a:p>
          <a:p>
            <a:pPr>
              <a:buNone/>
            </a:pPr>
            <a:r>
              <a:rPr lang="da-DK" sz="2000" dirty="0" smtClean="0"/>
              <a:t>11.50	Drøftelse af Rammeaftale 2017</a:t>
            </a:r>
          </a:p>
          <a:p>
            <a:pPr>
              <a:buNone/>
            </a:pPr>
            <a:r>
              <a:rPr lang="da-DK" sz="2000" dirty="0" smtClean="0"/>
              <a:t>			v/ Styregruppen for Rammeaftale Sjælland</a:t>
            </a:r>
          </a:p>
          <a:p>
            <a:pPr>
              <a:buNone/>
            </a:pPr>
            <a:r>
              <a:rPr lang="da-DK" sz="2000" dirty="0" smtClean="0"/>
              <a:t>12.25  Afslutning, v/ Kirsten </a:t>
            </a:r>
            <a:r>
              <a:rPr lang="da-DK" sz="2000" dirty="0" err="1" smtClean="0"/>
              <a:t>Devantier</a:t>
            </a:r>
            <a:r>
              <a:rPr lang="da-DK" sz="2000" dirty="0" smtClean="0"/>
              <a:t>, Formand for Region 				Sjællands udvalg for Social og Psykiatri</a:t>
            </a:r>
          </a:p>
          <a:p>
            <a:pPr>
              <a:buNone/>
            </a:pPr>
            <a:r>
              <a:rPr lang="da-DK" sz="2000" dirty="0" smtClean="0">
                <a:solidFill>
                  <a:schemeClr val="bg1"/>
                </a:solidFill>
              </a:rPr>
              <a:t>12.30 	Frokost</a:t>
            </a:r>
          </a:p>
          <a:p>
            <a:pPr>
              <a:spcBef>
                <a:spcPts val="1000"/>
              </a:spcBef>
              <a:buNone/>
            </a:pPr>
            <a:r>
              <a:rPr lang="da-DK" sz="2000" dirty="0" smtClean="0"/>
              <a:t>	</a:t>
            </a:r>
            <a:br>
              <a:rPr lang="da-DK" sz="2000" dirty="0" smtClean="0"/>
            </a:br>
            <a:endParaRPr lang="da-DK" sz="2000" dirty="0" smtClean="0"/>
          </a:p>
          <a:p>
            <a:pPr>
              <a:buNone/>
            </a:pPr>
            <a:r>
              <a:rPr lang="da-DK" sz="2000" dirty="0" smtClean="0"/>
              <a:t/>
            </a:r>
            <a:br>
              <a:rPr lang="da-DK" sz="2000" dirty="0" smtClean="0"/>
            </a:br>
            <a:endParaRPr lang="da-DK" sz="2000" i="1" dirty="0" smtClean="0"/>
          </a:p>
          <a:p>
            <a:pPr>
              <a:spcBef>
                <a:spcPts val="1000"/>
              </a:spcBef>
              <a:buNone/>
            </a:pPr>
            <a:endParaRPr lang="da-DK"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sz="3200" dirty="0" smtClean="0"/>
              <a:t>Oplevelser af sagsbehandlingen på handicapområdet</a:t>
            </a:r>
            <a:br>
              <a:rPr lang="da-DK" sz="3200" dirty="0" smtClean="0"/>
            </a:br>
            <a:r>
              <a:rPr lang="da-DK" sz="3200" dirty="0" smtClean="0"/>
              <a:t>Spørgsmål </a:t>
            </a:r>
            <a:r>
              <a:rPr lang="da-DK" sz="3200" smtClean="0"/>
              <a:t>til drøftelse</a:t>
            </a:r>
            <a:endParaRPr lang="da-DK" sz="3200" dirty="0"/>
          </a:p>
        </p:txBody>
      </p:sp>
      <p:sp>
        <p:nvSpPr>
          <p:cNvPr id="3" name="Undertitel 2"/>
          <p:cNvSpPr>
            <a:spLocks noGrp="1"/>
          </p:cNvSpPr>
          <p:nvPr>
            <p:ph type="subTitle" idx="1"/>
          </p:nvPr>
        </p:nvSpPr>
        <p:spPr>
          <a:xfrm>
            <a:off x="1371600" y="4010141"/>
            <a:ext cx="6400800" cy="2511846"/>
          </a:xfrm>
        </p:spPr>
        <p:txBody>
          <a:bodyPr>
            <a:normAutofit/>
          </a:bodyPr>
          <a:lstStyle/>
          <a:p>
            <a:endParaRPr lang="da-DK" sz="2400" dirty="0" smtClean="0"/>
          </a:p>
          <a:p>
            <a:endParaRPr lang="da-DK"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3703" y="0"/>
            <a:ext cx="6821786" cy="832919"/>
          </a:xfrm>
        </p:spPr>
        <p:txBody>
          <a:bodyPr>
            <a:normAutofit/>
          </a:bodyPr>
          <a:lstStyle/>
          <a:p>
            <a:r>
              <a:rPr lang="da-DK" sz="3200" dirty="0" smtClean="0"/>
              <a:t>Spørgsmål til drøftelse</a:t>
            </a:r>
            <a:endParaRPr lang="da-DK" sz="3200" dirty="0"/>
          </a:p>
        </p:txBody>
      </p:sp>
      <p:sp>
        <p:nvSpPr>
          <p:cNvPr id="3" name="Pladsholder til indhold 2"/>
          <p:cNvSpPr>
            <a:spLocks noGrp="1"/>
          </p:cNvSpPr>
          <p:nvPr>
            <p:ph idx="1"/>
          </p:nvPr>
        </p:nvSpPr>
        <p:spPr>
          <a:xfrm>
            <a:off x="688063" y="832919"/>
            <a:ext cx="7745240" cy="5758004"/>
          </a:xfrm>
        </p:spPr>
        <p:txBody>
          <a:bodyPr>
            <a:noAutofit/>
          </a:bodyPr>
          <a:lstStyle/>
          <a:p>
            <a:pPr lvl="0"/>
            <a:r>
              <a:rPr lang="da-DK" sz="2400" dirty="0" smtClean="0"/>
              <a:t>Hvad kan kommunen gøre?</a:t>
            </a:r>
          </a:p>
          <a:p>
            <a:pPr lvl="0">
              <a:buNone/>
            </a:pPr>
            <a:endParaRPr lang="da-DK" sz="2400" dirty="0" smtClean="0"/>
          </a:p>
          <a:p>
            <a:pPr lvl="0"/>
            <a:r>
              <a:rPr lang="da-DK" sz="2400" dirty="0" smtClean="0"/>
              <a:t>Hvad kan borgerne gøre?</a:t>
            </a:r>
          </a:p>
          <a:p>
            <a:pPr lvl="0"/>
            <a:endParaRPr lang="da-DK" sz="2400" dirty="0" smtClean="0"/>
          </a:p>
          <a:p>
            <a:pPr lvl="0"/>
            <a:r>
              <a:rPr lang="da-DK" sz="2400" dirty="0" smtClean="0"/>
              <a:t>Hvad kan organisationerne gøre?</a:t>
            </a:r>
          </a:p>
          <a:p>
            <a:pPr lvl="0"/>
            <a:endParaRPr lang="da-DK" sz="2400" dirty="0" smtClean="0"/>
          </a:p>
          <a:p>
            <a:pPr lvl="0"/>
            <a:r>
              <a:rPr lang="da-DK" sz="2400" dirty="0" smtClean="0"/>
              <a:t>Hvad kan man gøre i fællesskab?</a:t>
            </a:r>
          </a:p>
          <a:p>
            <a:pPr lvl="0"/>
            <a:endParaRPr lang="da-DK" sz="2400" dirty="0" smtClean="0"/>
          </a:p>
          <a:p>
            <a:pPr lvl="0"/>
            <a:r>
              <a:rPr lang="da-DK" sz="2400" dirty="0" smtClean="0"/>
              <a:t>Hvad kan man samarbejde om?</a:t>
            </a:r>
          </a:p>
          <a:p>
            <a:pPr lvl="0"/>
            <a:r>
              <a:rPr lang="da-DK" sz="2400" dirty="0" smtClean="0"/>
              <a:t>I den enkelte kommune?</a:t>
            </a:r>
          </a:p>
          <a:p>
            <a:pPr lvl="0"/>
            <a:r>
              <a:rPr lang="da-DK" sz="2400" dirty="0" smtClean="0"/>
              <a:t>På tværs af kommunerne?</a:t>
            </a:r>
          </a:p>
          <a:p>
            <a:endParaRPr lang="da-DK" sz="2000" dirty="0" smtClean="0"/>
          </a:p>
          <a:p>
            <a:r>
              <a:rPr lang="da-DK" sz="2000" dirty="0" smtClean="0"/>
              <a:t> </a:t>
            </a:r>
            <a:r>
              <a:rPr lang="da-DK" sz="2400" dirty="0" smtClean="0"/>
              <a:t>Forslag til initiativer?</a:t>
            </a:r>
          </a:p>
          <a:p>
            <a:r>
              <a:rPr lang="da-DK" sz="2000" dirty="0" smtClean="0"/>
              <a:t> </a:t>
            </a:r>
          </a:p>
          <a:p>
            <a:pPr>
              <a:spcBef>
                <a:spcPts val="1000"/>
              </a:spcBef>
            </a:pPr>
            <a:endParaRPr lang="da-DK" sz="2000" dirty="0" smtClean="0"/>
          </a:p>
          <a:p>
            <a:pPr>
              <a:spcBef>
                <a:spcPts val="1000"/>
              </a:spcBef>
            </a:pPr>
            <a:endParaRPr lang="da-DK" sz="2000" dirty="0" smtClean="0"/>
          </a:p>
          <a:p>
            <a:pPr>
              <a:buNone/>
            </a:pPr>
            <a:endParaRPr lang="da-DK" sz="4500" dirty="0" smtClean="0"/>
          </a:p>
        </p:txBody>
      </p:sp>
      <p:sp>
        <p:nvSpPr>
          <p:cNvPr id="4" name="Titel 1"/>
          <p:cNvSpPr txBox="1">
            <a:spLocks/>
          </p:cNvSpPr>
          <p:nvPr/>
        </p:nvSpPr>
        <p:spPr>
          <a:xfrm>
            <a:off x="344032" y="1130531"/>
            <a:ext cx="8446883" cy="5460392"/>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da-DK" sz="3200" b="0" i="0" u="none" strike="noStrike" kern="1200" cap="none" spc="0" normalizeH="0" baseline="0" noProof="0" dirty="0">
              <a:ln>
                <a:noFill/>
              </a:ln>
              <a:solidFill>
                <a:srgbClr val="FFFFFF"/>
              </a:solidFill>
              <a:effectLst/>
              <a:uLnTx/>
              <a:uFillTx/>
              <a:latin typeface="Verdana"/>
              <a:ea typeface="+mj-ea"/>
              <a:cs typeface="Verdana"/>
            </a:endParaRPr>
          </a:p>
        </p:txBody>
      </p:sp>
      <p:sp>
        <p:nvSpPr>
          <p:cNvPr id="7" name="Pladsholder til indhold 2"/>
          <p:cNvSpPr txBox="1">
            <a:spLocks/>
          </p:cNvSpPr>
          <p:nvPr/>
        </p:nvSpPr>
        <p:spPr>
          <a:xfrm>
            <a:off x="688063" y="3014804"/>
            <a:ext cx="8102852" cy="3576119"/>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da-DK" sz="4500" b="0" i="0" u="none" strike="noStrike" kern="1200" cap="none" spc="0" normalizeH="0" baseline="0" noProof="0" dirty="0" smtClean="0">
              <a:ln>
                <a:noFill/>
              </a:ln>
              <a:solidFill>
                <a:srgbClr val="FFFFFF"/>
              </a:solidFill>
              <a:effectLst/>
              <a:uLnTx/>
              <a:uFillTx/>
              <a:latin typeface="Verdana"/>
              <a:ea typeface="+mn-ea"/>
              <a:cs typeface="Verdan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2796" y="3580598"/>
            <a:ext cx="8052594" cy="1558303"/>
          </a:xfrm>
        </p:spPr>
        <p:txBody>
          <a:bodyPr>
            <a:normAutofit/>
          </a:bodyPr>
          <a:lstStyle/>
          <a:p>
            <a:r>
              <a:rPr lang="da-DK" sz="2800" dirty="0" smtClean="0"/>
              <a:t>Økonomianalyser på det Specialiserede Socialområde</a:t>
            </a:r>
            <a:endParaRPr lang="da-DK" sz="2800" dirty="0"/>
          </a:p>
        </p:txBody>
      </p:sp>
      <p:sp>
        <p:nvSpPr>
          <p:cNvPr id="3" name="Undertitel 2"/>
          <p:cNvSpPr>
            <a:spLocks noGrp="1"/>
          </p:cNvSpPr>
          <p:nvPr>
            <p:ph type="subTitle" idx="1"/>
          </p:nvPr>
        </p:nvSpPr>
        <p:spPr>
          <a:xfrm>
            <a:off x="642796" y="5638800"/>
            <a:ext cx="7817204" cy="553616"/>
          </a:xfrm>
        </p:spPr>
        <p:txBody>
          <a:bodyPr>
            <a:noAutofit/>
          </a:bodyPr>
          <a:lstStyle/>
          <a:p>
            <a:endParaRPr lang="da-DK"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3703" y="0"/>
            <a:ext cx="6821786" cy="832919"/>
          </a:xfrm>
        </p:spPr>
        <p:txBody>
          <a:bodyPr>
            <a:normAutofit fontScale="90000"/>
          </a:bodyPr>
          <a:lstStyle/>
          <a:p>
            <a:r>
              <a:rPr lang="da-DK" sz="3200" dirty="0" smtClean="0"/>
              <a:t>Oversigt over effektiviseringsværktøjer I</a:t>
            </a:r>
            <a:endParaRPr lang="da-DK" sz="3200" dirty="0"/>
          </a:p>
        </p:txBody>
      </p:sp>
      <p:sp>
        <p:nvSpPr>
          <p:cNvPr id="3" name="Pladsholder til indhold 2"/>
          <p:cNvSpPr>
            <a:spLocks noGrp="1"/>
          </p:cNvSpPr>
          <p:nvPr>
            <p:ph idx="1"/>
          </p:nvPr>
        </p:nvSpPr>
        <p:spPr>
          <a:xfrm>
            <a:off x="688063" y="1130531"/>
            <a:ext cx="7745240" cy="1522134"/>
          </a:xfrm>
        </p:spPr>
        <p:txBody>
          <a:bodyPr>
            <a:noAutofit/>
          </a:bodyPr>
          <a:lstStyle/>
          <a:p>
            <a:pPr>
              <a:buNone/>
            </a:pPr>
            <a:r>
              <a:rPr lang="da-DK" sz="2000" b="1" dirty="0" smtClean="0"/>
              <a:t>Fælles værktøjer/ initiativer:</a:t>
            </a:r>
          </a:p>
          <a:p>
            <a:pPr lvl="0"/>
            <a:r>
              <a:rPr lang="da-DK" sz="2000" b="1" dirty="0" smtClean="0"/>
              <a:t>Benchmarking</a:t>
            </a:r>
            <a:r>
              <a:rPr lang="da-DK" sz="2000" dirty="0" smtClean="0"/>
              <a:t> - sammenligning af serviceniveau på tværs og ift. </a:t>
            </a:r>
            <a:r>
              <a:rPr lang="da-DK" sz="2000" dirty="0" err="1" smtClean="0"/>
              <a:t>landstal</a:t>
            </a:r>
            <a:endParaRPr lang="da-DK" sz="2000" dirty="0" smtClean="0"/>
          </a:p>
          <a:p>
            <a:pPr lvl="0"/>
            <a:r>
              <a:rPr lang="da-DK" sz="2000" b="1" dirty="0" smtClean="0"/>
              <a:t>Visitation</a:t>
            </a:r>
            <a:r>
              <a:rPr lang="da-DK" sz="2000" dirty="0" smtClean="0"/>
              <a:t> - analyse i udviklingen af antal brugere og gennemsnitlig tyngde</a:t>
            </a:r>
          </a:p>
          <a:p>
            <a:pPr lvl="0"/>
            <a:r>
              <a:rPr lang="da-DK" sz="2000" b="1" dirty="0" smtClean="0"/>
              <a:t>Belægningsprocent</a:t>
            </a:r>
            <a:r>
              <a:rPr lang="da-DK" sz="2000" dirty="0" smtClean="0"/>
              <a:t> – fælles fokus på belægningsprocenten og mulighed for at hæve den</a:t>
            </a:r>
          </a:p>
          <a:p>
            <a:pPr lvl="0"/>
            <a:r>
              <a:rPr lang="da-DK" sz="2000" b="1" dirty="0" smtClean="0"/>
              <a:t>Udbud</a:t>
            </a:r>
            <a:r>
              <a:rPr lang="da-DK" sz="2000" dirty="0" smtClean="0"/>
              <a:t>  - markedsmodning  – effektivisering via almindeligt konkurrencepres og lavere priser</a:t>
            </a:r>
          </a:p>
          <a:p>
            <a:pPr lvl="0"/>
            <a:r>
              <a:rPr lang="da-DK" sz="2000" b="1" dirty="0" smtClean="0"/>
              <a:t>Takster</a:t>
            </a:r>
            <a:r>
              <a:rPr lang="da-DK" sz="2000" dirty="0" smtClean="0"/>
              <a:t> – takstanbefaling – nulvækst  eller takstnedsættelse som bredt effektiviseringsinstrument </a:t>
            </a:r>
          </a:p>
          <a:p>
            <a:pPr lvl="0"/>
            <a:r>
              <a:rPr lang="da-DK" sz="2000" dirty="0" smtClean="0"/>
              <a:t>Regulering af </a:t>
            </a:r>
            <a:r>
              <a:rPr lang="da-DK" sz="2000" b="1" dirty="0" smtClean="0"/>
              <a:t>administrativ overheadprocent</a:t>
            </a:r>
          </a:p>
          <a:p>
            <a:pPr lvl="0"/>
            <a:r>
              <a:rPr lang="da-DK" sz="2000" b="1" dirty="0" smtClean="0"/>
              <a:t>Abonnementsaftaler </a:t>
            </a:r>
            <a:r>
              <a:rPr lang="da-DK" sz="2000" dirty="0" smtClean="0"/>
              <a:t>og objektiv finansiering</a:t>
            </a:r>
          </a:p>
          <a:p>
            <a:pPr lvl="0"/>
            <a:r>
              <a:rPr lang="da-DK" sz="2000" dirty="0" smtClean="0"/>
              <a:t>Fokus på </a:t>
            </a:r>
            <a:r>
              <a:rPr lang="da-DK" sz="2000" b="1" dirty="0" smtClean="0"/>
              <a:t>særligt dyre enkeltsager/anbringelser</a:t>
            </a:r>
            <a:r>
              <a:rPr lang="da-DK" sz="2000" dirty="0" smtClean="0"/>
              <a:t> på hhv. voksen- og børneområdet</a:t>
            </a:r>
          </a:p>
          <a:p>
            <a:endParaRPr lang="da-DK" sz="2000" dirty="0" smtClean="0"/>
          </a:p>
          <a:p>
            <a:pPr>
              <a:buNone/>
            </a:pPr>
            <a:r>
              <a:rPr lang="da-DK" sz="2000" dirty="0" smtClean="0"/>
              <a:t> </a:t>
            </a:r>
          </a:p>
          <a:p>
            <a:pPr>
              <a:buNone/>
            </a:pPr>
            <a:endParaRPr lang="da-DK" sz="2000" dirty="0" smtClean="0"/>
          </a:p>
          <a:p>
            <a:pPr>
              <a:spcBef>
                <a:spcPts val="1000"/>
              </a:spcBef>
            </a:pPr>
            <a:endParaRPr lang="da-DK" sz="2000" dirty="0" smtClean="0"/>
          </a:p>
          <a:p>
            <a:pPr>
              <a:spcBef>
                <a:spcPts val="1000"/>
              </a:spcBef>
            </a:pPr>
            <a:endParaRPr lang="da-DK" sz="2000" dirty="0" smtClean="0"/>
          </a:p>
          <a:p>
            <a:pPr>
              <a:buNone/>
            </a:pPr>
            <a:endParaRPr lang="da-DK" sz="4500" dirty="0" smtClean="0"/>
          </a:p>
        </p:txBody>
      </p:sp>
      <p:sp>
        <p:nvSpPr>
          <p:cNvPr id="4" name="Titel 1"/>
          <p:cNvSpPr txBox="1">
            <a:spLocks/>
          </p:cNvSpPr>
          <p:nvPr/>
        </p:nvSpPr>
        <p:spPr>
          <a:xfrm>
            <a:off x="344032" y="1130531"/>
            <a:ext cx="8446883" cy="5460392"/>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da-DK" sz="3200" b="0" i="0" u="none" strike="noStrike" kern="1200" cap="none" spc="0" normalizeH="0" baseline="0" noProof="0" dirty="0">
              <a:ln>
                <a:noFill/>
              </a:ln>
              <a:solidFill>
                <a:srgbClr val="FFFFFF"/>
              </a:solidFill>
              <a:effectLst/>
              <a:uLnTx/>
              <a:uFillTx/>
              <a:latin typeface="Verdana"/>
              <a:ea typeface="+mj-ea"/>
              <a:cs typeface="Verdana"/>
            </a:endParaRPr>
          </a:p>
        </p:txBody>
      </p:sp>
      <p:sp>
        <p:nvSpPr>
          <p:cNvPr id="7" name="Pladsholder til indhold 2"/>
          <p:cNvSpPr txBox="1">
            <a:spLocks/>
          </p:cNvSpPr>
          <p:nvPr/>
        </p:nvSpPr>
        <p:spPr>
          <a:xfrm>
            <a:off x="688063" y="3014804"/>
            <a:ext cx="8102852" cy="3576119"/>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da-DK" sz="4500" b="0" i="0" u="none" strike="noStrike" kern="1200" cap="none" spc="0" normalizeH="0" baseline="0" noProof="0" dirty="0" smtClean="0">
              <a:ln>
                <a:noFill/>
              </a:ln>
              <a:solidFill>
                <a:srgbClr val="FFFFFF"/>
              </a:solidFill>
              <a:effectLst/>
              <a:uLnTx/>
              <a:uFillTx/>
              <a:latin typeface="Verdana"/>
              <a:ea typeface="+mn-ea"/>
              <a:cs typeface="Verdan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3703" y="0"/>
            <a:ext cx="6821786" cy="832919"/>
          </a:xfrm>
        </p:spPr>
        <p:txBody>
          <a:bodyPr>
            <a:normAutofit fontScale="90000"/>
          </a:bodyPr>
          <a:lstStyle/>
          <a:p>
            <a:r>
              <a:rPr lang="da-DK" sz="3200" dirty="0" smtClean="0"/>
              <a:t>Oversigt over effektiviseringsværktøjer II</a:t>
            </a:r>
            <a:endParaRPr lang="da-DK" sz="3200" dirty="0"/>
          </a:p>
        </p:txBody>
      </p:sp>
      <p:sp>
        <p:nvSpPr>
          <p:cNvPr id="3" name="Pladsholder til indhold 2"/>
          <p:cNvSpPr>
            <a:spLocks noGrp="1"/>
          </p:cNvSpPr>
          <p:nvPr>
            <p:ph idx="1"/>
          </p:nvPr>
        </p:nvSpPr>
        <p:spPr>
          <a:xfrm>
            <a:off x="688063" y="1130531"/>
            <a:ext cx="7745240" cy="1522134"/>
          </a:xfrm>
        </p:spPr>
        <p:txBody>
          <a:bodyPr>
            <a:noAutofit/>
          </a:bodyPr>
          <a:lstStyle/>
          <a:p>
            <a:pPr>
              <a:buNone/>
            </a:pPr>
            <a:r>
              <a:rPr lang="da-DK" sz="2000" b="1" dirty="0" smtClean="0"/>
              <a:t>Lokale værktøjer/ initiativer :</a:t>
            </a:r>
          </a:p>
          <a:p>
            <a:r>
              <a:rPr lang="da-DK" sz="2000" dirty="0" smtClean="0"/>
              <a:t> </a:t>
            </a:r>
            <a:r>
              <a:rPr lang="da-DK" sz="2000" b="1" dirty="0" smtClean="0"/>
              <a:t>Dialog</a:t>
            </a:r>
            <a:r>
              <a:rPr lang="da-DK" sz="2000" dirty="0" smtClean="0"/>
              <a:t> </a:t>
            </a:r>
            <a:r>
              <a:rPr lang="da-DK" sz="2000" b="1" dirty="0" smtClean="0"/>
              <a:t>mellem myndighed og drift </a:t>
            </a:r>
            <a:r>
              <a:rPr lang="da-DK" sz="2000" dirty="0" smtClean="0"/>
              <a:t>/ mellem bestiller og udfører</a:t>
            </a:r>
          </a:p>
          <a:p>
            <a:pPr lvl="0"/>
            <a:r>
              <a:rPr lang="da-DK" sz="2000" b="1" dirty="0" smtClean="0"/>
              <a:t>Visitation</a:t>
            </a:r>
            <a:r>
              <a:rPr lang="da-DK" sz="2000" dirty="0" smtClean="0"/>
              <a:t> – skarpere/mere præcis visitation ift. antal borgere, deres behov samt serviceniveau</a:t>
            </a:r>
          </a:p>
          <a:p>
            <a:pPr lvl="0"/>
            <a:r>
              <a:rPr lang="da-DK" sz="2000" b="1" dirty="0" smtClean="0"/>
              <a:t>Dialog</a:t>
            </a:r>
            <a:r>
              <a:rPr lang="da-DK" sz="2000" dirty="0" smtClean="0"/>
              <a:t> med private udbydere internt i kommunen</a:t>
            </a:r>
          </a:p>
          <a:p>
            <a:pPr lvl="0"/>
            <a:r>
              <a:rPr lang="da-DK" sz="2000" b="1" dirty="0" smtClean="0"/>
              <a:t>Tidlig indsats </a:t>
            </a:r>
            <a:r>
              <a:rPr lang="da-DK" sz="2000" dirty="0" smtClean="0"/>
              <a:t>- styring og planlægning i forbindelse med overgang fra barn til voksen</a:t>
            </a:r>
          </a:p>
          <a:p>
            <a:pPr lvl="0"/>
            <a:r>
              <a:rPr lang="da-DK" sz="2000" b="1" dirty="0" smtClean="0"/>
              <a:t>Bedre IT </a:t>
            </a:r>
            <a:r>
              <a:rPr lang="da-DK" sz="2000" dirty="0" smtClean="0"/>
              <a:t>- </a:t>
            </a:r>
            <a:r>
              <a:rPr lang="da-DK" sz="2000" dirty="0" err="1" smtClean="0"/>
              <a:t>digitaliseringstrategi</a:t>
            </a:r>
            <a:endParaRPr lang="da-DK" sz="2000" dirty="0" smtClean="0"/>
          </a:p>
          <a:p>
            <a:pPr lvl="0"/>
            <a:r>
              <a:rPr lang="da-DK" sz="2000" dirty="0" smtClean="0"/>
              <a:t>Færre udgiftskrævende </a:t>
            </a:r>
            <a:r>
              <a:rPr lang="da-DK" sz="2000" b="1" dirty="0" smtClean="0"/>
              <a:t>klagesager</a:t>
            </a:r>
            <a:r>
              <a:rPr lang="da-DK" sz="2000" dirty="0" smtClean="0"/>
              <a:t> - </a:t>
            </a:r>
          </a:p>
          <a:p>
            <a:pPr lvl="0"/>
            <a:r>
              <a:rPr lang="da-DK" sz="2000" b="1" dirty="0" smtClean="0"/>
              <a:t>Fokus på effekt og evidens</a:t>
            </a:r>
            <a:r>
              <a:rPr lang="da-DK" sz="2000" dirty="0" smtClean="0"/>
              <a:t> – opsamling af erfaringer ift. effekt som grundlag for visitation</a:t>
            </a:r>
          </a:p>
          <a:p>
            <a:pPr lvl="0"/>
            <a:r>
              <a:rPr lang="da-DK" sz="2000" dirty="0" smtClean="0"/>
              <a:t>Fokus på </a:t>
            </a:r>
            <a:r>
              <a:rPr lang="da-DK" sz="2000" b="1" dirty="0" smtClean="0"/>
              <a:t>kapacitetstilpasning</a:t>
            </a:r>
          </a:p>
          <a:p>
            <a:pPr lvl="0"/>
            <a:r>
              <a:rPr lang="da-DK" sz="2000" dirty="0" smtClean="0"/>
              <a:t>Fokus på </a:t>
            </a:r>
            <a:r>
              <a:rPr lang="da-DK" sz="2000" b="1" dirty="0" smtClean="0"/>
              <a:t>særligt dyre enkeltsager</a:t>
            </a:r>
          </a:p>
          <a:p>
            <a:pPr lvl="0"/>
            <a:r>
              <a:rPr lang="da-DK" sz="2000" dirty="0" smtClean="0"/>
              <a:t>Entydigt </a:t>
            </a:r>
            <a:r>
              <a:rPr lang="da-DK" sz="2000" b="1" dirty="0" smtClean="0"/>
              <a:t>budgetansvar</a:t>
            </a:r>
          </a:p>
          <a:p>
            <a:endParaRPr lang="da-DK" sz="2000" dirty="0" smtClean="0"/>
          </a:p>
          <a:p>
            <a:pPr>
              <a:spcBef>
                <a:spcPts val="1000"/>
              </a:spcBef>
            </a:pPr>
            <a:endParaRPr lang="da-DK" sz="2000" dirty="0" smtClean="0"/>
          </a:p>
          <a:p>
            <a:pPr>
              <a:spcBef>
                <a:spcPts val="1000"/>
              </a:spcBef>
            </a:pPr>
            <a:endParaRPr lang="da-DK" sz="2000" dirty="0" smtClean="0"/>
          </a:p>
          <a:p>
            <a:pPr>
              <a:buNone/>
            </a:pPr>
            <a:endParaRPr lang="da-DK" sz="4500" dirty="0" smtClean="0"/>
          </a:p>
        </p:txBody>
      </p:sp>
      <p:sp>
        <p:nvSpPr>
          <p:cNvPr id="4" name="Titel 1"/>
          <p:cNvSpPr txBox="1">
            <a:spLocks/>
          </p:cNvSpPr>
          <p:nvPr/>
        </p:nvSpPr>
        <p:spPr>
          <a:xfrm>
            <a:off x="344032" y="832919"/>
            <a:ext cx="8446883" cy="575800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da-DK" sz="3200" b="0" i="0" u="none" strike="noStrike" kern="1200" cap="none" spc="0" normalizeH="0" baseline="0" noProof="0" dirty="0">
              <a:ln>
                <a:noFill/>
              </a:ln>
              <a:solidFill>
                <a:srgbClr val="FFFFFF"/>
              </a:solidFill>
              <a:effectLst/>
              <a:uLnTx/>
              <a:uFillTx/>
              <a:latin typeface="Verdana"/>
              <a:ea typeface="+mj-ea"/>
              <a:cs typeface="Verdana"/>
            </a:endParaRPr>
          </a:p>
        </p:txBody>
      </p:sp>
      <p:sp>
        <p:nvSpPr>
          <p:cNvPr id="7" name="Pladsholder til indhold 2"/>
          <p:cNvSpPr txBox="1">
            <a:spLocks/>
          </p:cNvSpPr>
          <p:nvPr/>
        </p:nvSpPr>
        <p:spPr>
          <a:xfrm>
            <a:off x="688063" y="832920"/>
            <a:ext cx="8102852" cy="5758004"/>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da-DK" sz="4500" b="0" i="0" u="none" strike="noStrike" kern="1200" cap="none" spc="0" normalizeH="0" baseline="0" noProof="0" dirty="0" smtClean="0">
              <a:ln>
                <a:noFill/>
              </a:ln>
              <a:solidFill>
                <a:srgbClr val="FFFFFF"/>
              </a:solidFill>
              <a:effectLst/>
              <a:uLnTx/>
              <a:uFillTx/>
              <a:latin typeface="Verdana"/>
              <a:ea typeface="+mn-ea"/>
              <a:cs typeface="Verdan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046" y="187287"/>
            <a:ext cx="9369846" cy="980501"/>
          </a:xfrm>
        </p:spPr>
        <p:txBody>
          <a:bodyPr>
            <a:normAutofit fontScale="90000"/>
          </a:bodyPr>
          <a:lstStyle/>
          <a:p>
            <a:r>
              <a:rPr lang="da-DK" sz="2700" b="1" dirty="0" smtClean="0"/>
              <a:t>Analyser for den enkelte kommune </a:t>
            </a:r>
            <a:r>
              <a:rPr lang="da-DK" dirty="0" smtClean="0"/>
              <a:t/>
            </a:r>
            <a:br>
              <a:rPr lang="da-DK" dirty="0" smtClean="0"/>
            </a:br>
            <a:endParaRPr lang="da-DK" dirty="0"/>
          </a:p>
        </p:txBody>
      </p:sp>
      <p:sp>
        <p:nvSpPr>
          <p:cNvPr id="3" name="Pladsholder til indhold 2"/>
          <p:cNvSpPr>
            <a:spLocks noGrp="1"/>
          </p:cNvSpPr>
          <p:nvPr>
            <p:ph idx="1"/>
          </p:nvPr>
        </p:nvSpPr>
        <p:spPr>
          <a:xfrm>
            <a:off x="457200" y="605928"/>
            <a:ext cx="8229600" cy="6252072"/>
          </a:xfrm>
        </p:spPr>
        <p:txBody>
          <a:bodyPr>
            <a:normAutofit/>
          </a:bodyPr>
          <a:lstStyle/>
          <a:p>
            <a:r>
              <a:rPr lang="da-DK" sz="1800" dirty="0" smtClean="0"/>
              <a:t>Ligger kommunen højt/lavt på forskellige parametre?</a:t>
            </a:r>
          </a:p>
          <a:p>
            <a:pPr lvl="0"/>
            <a:r>
              <a:rPr lang="da-DK" sz="1800" dirty="0" smtClean="0"/>
              <a:t>Er der grund til bekymring?</a:t>
            </a:r>
          </a:p>
          <a:p>
            <a:pPr lvl="0"/>
            <a:endParaRPr lang="da-DK" sz="1800" dirty="0" smtClean="0"/>
          </a:p>
          <a:p>
            <a:pPr>
              <a:buNone/>
            </a:pPr>
            <a:r>
              <a:rPr lang="da-DK" sz="1800" b="1" dirty="0" smtClean="0"/>
              <a:t>Roskilde kommune voksenområdet (delanalyse 1-2):</a:t>
            </a:r>
          </a:p>
          <a:p>
            <a:pPr lvl="0"/>
            <a:r>
              <a:rPr lang="da-DK" sz="1800" dirty="0" smtClean="0"/>
              <a:t>Kommunen ligger samlet set under gennemsnit i udgift pr. indbygger (tabel 3.4)</a:t>
            </a:r>
          </a:p>
          <a:p>
            <a:pPr lvl="0"/>
            <a:r>
              <a:rPr lang="da-DK" sz="1800" dirty="0" smtClean="0"/>
              <a:t>Der er afvigelser i tilbudssammensætning i forhold til gennemsnit, men det siger ikke i sig selv noget om udgiftsniveauet (tabel 3.5)</a:t>
            </a:r>
          </a:p>
          <a:p>
            <a:pPr lvl="0"/>
            <a:r>
              <a:rPr lang="da-DK" sz="1800" dirty="0" smtClean="0"/>
              <a:t>Udgiften over tid har været faldende samlet set (tabel 3.6)</a:t>
            </a:r>
          </a:p>
          <a:p>
            <a:pPr lvl="0"/>
            <a:r>
              <a:rPr lang="da-DK" sz="1800" dirty="0" smtClean="0"/>
              <a:t>Kommunen har relativt flere brugere end gennemsnittet (tabel 4.1 og tabel 4.4). Det lave udgiftsniveau kan således ikke umiddelbart forklares med, at der er færre brugere på tilbuddene </a:t>
            </a:r>
          </a:p>
          <a:p>
            <a:pPr lvl="0"/>
            <a:r>
              <a:rPr lang="da-DK" sz="1800" dirty="0" smtClean="0"/>
              <a:t>Kommunen har flere brugere i almene boliger end gennemsnittet (tabel 4.2), men det forklarer i sig selv ikke forskellen</a:t>
            </a:r>
          </a:p>
          <a:p>
            <a:pPr lvl="0"/>
            <a:r>
              <a:rPr lang="da-DK" sz="1800" dirty="0" smtClean="0"/>
              <a:t>Antallet af brugere er steget i perioden – dog forbehold for datavaliditet (tabel 4.3)</a:t>
            </a:r>
          </a:p>
          <a:p>
            <a:pPr lvl="0"/>
            <a:r>
              <a:rPr lang="da-DK" sz="1800" dirty="0" smtClean="0"/>
              <a:t>Kommunen har lavere enhedsudgifter på </a:t>
            </a:r>
            <a:r>
              <a:rPr lang="da-DK" sz="1800" dirty="0" err="1" smtClean="0"/>
              <a:t>botilbud</a:t>
            </a:r>
            <a:r>
              <a:rPr lang="da-DK" sz="1800" dirty="0" smtClean="0"/>
              <a:t> end gennemsnittet (tabel 5.1)</a:t>
            </a:r>
          </a:p>
          <a:p>
            <a:r>
              <a:rPr lang="da-DK" sz="1800" dirty="0" smtClean="0"/>
              <a:t>Enhedsudgifterne er faldet fra 2010 til 2014 (tabel 5.2)</a:t>
            </a:r>
            <a:endParaRPr lang="da-DK"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046" y="187287"/>
            <a:ext cx="9369846" cy="980501"/>
          </a:xfrm>
        </p:spPr>
        <p:txBody>
          <a:bodyPr>
            <a:normAutofit/>
          </a:bodyPr>
          <a:lstStyle/>
          <a:p>
            <a:r>
              <a:rPr lang="da-DK" dirty="0" smtClean="0"/>
              <a:t> Videre Proces</a:t>
            </a:r>
            <a:endParaRPr lang="da-DK" dirty="0"/>
          </a:p>
        </p:txBody>
      </p:sp>
      <p:sp>
        <p:nvSpPr>
          <p:cNvPr id="3" name="Pladsholder til indhold 2"/>
          <p:cNvSpPr>
            <a:spLocks noGrp="1"/>
          </p:cNvSpPr>
          <p:nvPr>
            <p:ph idx="1"/>
          </p:nvPr>
        </p:nvSpPr>
        <p:spPr>
          <a:xfrm>
            <a:off x="457200" y="1167788"/>
            <a:ext cx="8229600" cy="5839342"/>
          </a:xfrm>
        </p:spPr>
        <p:txBody>
          <a:bodyPr>
            <a:normAutofit/>
          </a:bodyPr>
          <a:lstStyle/>
          <a:p>
            <a:pPr>
              <a:buNone/>
            </a:pPr>
            <a:r>
              <a:rPr lang="da-DK" sz="2400" dirty="0" smtClean="0"/>
              <a:t>Den foreløbige behandling er foregået på baggrund af en erkendelse af:</a:t>
            </a:r>
          </a:p>
          <a:p>
            <a:endParaRPr lang="da-DK" sz="2400" dirty="0" smtClean="0"/>
          </a:p>
          <a:p>
            <a:r>
              <a:rPr lang="da-DK" sz="2400" dirty="0" smtClean="0"/>
              <a:t>A) at der er en fælles interesse i at sikre en stram styring af udgiftsudviklingen på det specialiserede sociale område,</a:t>
            </a:r>
          </a:p>
          <a:p>
            <a:r>
              <a:rPr lang="da-DK" sz="2400" dirty="0" smtClean="0"/>
              <a:t> </a:t>
            </a:r>
          </a:p>
          <a:p>
            <a:r>
              <a:rPr lang="da-DK" sz="2400" dirty="0" smtClean="0"/>
              <a:t>B) at kommunerne fortsat har en stor samhandel, samt</a:t>
            </a:r>
          </a:p>
          <a:p>
            <a:endParaRPr lang="da-DK" sz="2400" dirty="0" smtClean="0"/>
          </a:p>
          <a:p>
            <a:r>
              <a:rPr lang="da-DK" sz="2400" dirty="0" smtClean="0"/>
              <a:t>C) at der er særlige muligheder for </a:t>
            </a:r>
            <a:r>
              <a:rPr lang="da-DK" sz="2400" dirty="0" err="1" smtClean="0"/>
              <a:t>vidensdeling</a:t>
            </a:r>
            <a:r>
              <a:rPr lang="da-DK" sz="2400" dirty="0" smtClean="0"/>
              <a:t> og analyser om effektiviseringsmuligheder inden for KKR samarbejdet som bør udnyttes, </a:t>
            </a:r>
            <a:endParaRPr lang="da-DK" sz="2400" b="1" dirty="0" smtClean="0"/>
          </a:p>
          <a:p>
            <a:endParaRPr lang="da-DK" sz="2000" dirty="0" smtClean="0"/>
          </a:p>
        </p:txBody>
      </p:sp>
    </p:spTree>
  </p:cSld>
  <p:clrMapOvr>
    <a:masterClrMapping/>
  </p:clrMapOvr>
</p:sld>
</file>

<file path=ppt/theme/theme1.xml><?xml version="1.0" encoding="utf-8"?>
<a:theme xmlns:a="http://schemas.openxmlformats.org/drawingml/2006/main" name="RS17_PPT_skabelon_1601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k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RS17_PPT_skabelon_160111</Template>
  <TotalTime>5435</TotalTime>
  <Words>1110</Words>
  <Application>Microsoft Office PowerPoint</Application>
  <PresentationFormat>Skærmshow (4:3)</PresentationFormat>
  <Paragraphs>184</Paragraphs>
  <Slides>13</Slides>
  <Notes>10</Notes>
  <HiddenSlides>0</HiddenSlides>
  <MMClips>0</MMClips>
  <ScaleCrop>false</ScaleCrop>
  <HeadingPairs>
    <vt:vector size="4" baseType="variant">
      <vt:variant>
        <vt:lpstr>Tema</vt:lpstr>
      </vt:variant>
      <vt:variant>
        <vt:i4>1</vt:i4>
      </vt:variant>
      <vt:variant>
        <vt:lpstr>Diastitler</vt:lpstr>
      </vt:variant>
      <vt:variant>
        <vt:i4>13</vt:i4>
      </vt:variant>
    </vt:vector>
  </HeadingPairs>
  <TitlesOfParts>
    <vt:vector size="14" baseType="lpstr">
      <vt:lpstr>RS17_PPT_skabelon_160111</vt:lpstr>
      <vt:lpstr> Politikertemamøde om rammeaftalen </vt:lpstr>
      <vt:lpstr>Dagens program</vt:lpstr>
      <vt:lpstr>Oplevelser af sagsbehandlingen på handicapområdet Spørgsmål til drøftelse</vt:lpstr>
      <vt:lpstr>Spørgsmål til drøftelse</vt:lpstr>
      <vt:lpstr>Økonomianalyser på det Specialiserede Socialområde</vt:lpstr>
      <vt:lpstr>Oversigt over effektiviseringsværktøjer I</vt:lpstr>
      <vt:lpstr>Oversigt over effektiviseringsværktøjer II</vt:lpstr>
      <vt:lpstr>Analyser for den enkelte kommune  </vt:lpstr>
      <vt:lpstr> Videre Proces</vt:lpstr>
      <vt:lpstr>Elementer til drøftelse  </vt:lpstr>
      <vt:lpstr>Rammeaftale 2017 </vt:lpstr>
      <vt:lpstr>Rammeaftale 2016/2017</vt:lpstr>
      <vt:lpstr>Fælles mål og principper</vt:lpstr>
    </vt:vector>
  </TitlesOfParts>
  <Company>Næstved Kommune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RAMMEAFTALER 2014</dc:title>
  <dc:creator>IT-Centeret</dc:creator>
  <cp:lastModifiedBy>Povl Skov</cp:lastModifiedBy>
  <cp:revision>279</cp:revision>
  <dcterms:created xsi:type="dcterms:W3CDTF">2011-11-29T08:58:05Z</dcterms:created>
  <dcterms:modified xsi:type="dcterms:W3CDTF">2016-05-03T08:09:24Z</dcterms:modified>
</cp:coreProperties>
</file>