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667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265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5557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2894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379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4478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341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582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843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579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306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386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123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4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240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264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C2028-8FE1-4656-AA3E-781439C84827}" type="datetimeFigureOut">
              <a:rPr lang="da-DK" smtClean="0"/>
              <a:t>14-04-2016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DF296E-5AF1-4DD6-8EF6-E5ED16CE0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734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ocialstyrelsen.dk/filer/handicap/psykiske-vanskeligheder/nr_spiseforstyrrelser_pixi_socialstyrelsen.pdf" TargetMode="External"/><Relationship Id="rId2" Type="http://schemas.openxmlformats.org/officeDocument/2006/relationships/hyperlink" Target="https://www.google.dk/url?sa=t&amp;rct=j&amp;q=&amp;esrc=s&amp;source=web&amp;cd=3&amp;ved=0ahUKEwie7biR847MAhUBOywKHRfGCIgQFgguMAI&amp;url=http://socialstyrelsen.dk/udgivelser/nationale-retningslinjer-for-rehabilitering-til-borgere-med-svaere-spsieforstyrrelser/@@download/publication&amp;usg=AFQjCNFgl3iEuycvVL3PHCXh_dXugxyqCA&amp;cad=rj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Introduktion </a:t>
            </a:r>
            <a:br>
              <a:rPr lang="da-DK" dirty="0" smtClean="0"/>
            </a:br>
            <a:r>
              <a:rPr lang="da-DK" dirty="0" smtClean="0"/>
              <a:t>Nationale retningslinjer </a:t>
            </a:r>
            <a:br>
              <a:rPr lang="da-DK" dirty="0" smtClean="0"/>
            </a:br>
            <a:endParaRPr lang="da-DK" sz="4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marL="571500" indent="-571500">
              <a:buFontTx/>
              <a:buChar char="-"/>
            </a:pPr>
            <a:r>
              <a:rPr lang="da-DK" sz="3600" dirty="0" smtClean="0"/>
              <a:t>for rehabilitering til borgere med svære spiseforstyrrelser</a:t>
            </a:r>
          </a:p>
          <a:p>
            <a:pPr marL="571500" indent="-571500">
              <a:buFontTx/>
              <a:buChar char="-"/>
            </a:pPr>
            <a:r>
              <a:rPr lang="da-DK" sz="3600" dirty="0" smtClean="0"/>
              <a:t>15. april 2016 </a:t>
            </a:r>
            <a:br>
              <a:rPr lang="da-DK" sz="3600" dirty="0" smtClean="0"/>
            </a:b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11471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 10 centrale anbefalinger i NR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1. Et helhedsorienteret forløb</a:t>
            </a:r>
          </a:p>
          <a:p>
            <a:r>
              <a:rPr lang="da-DK" dirty="0" smtClean="0"/>
              <a:t>2. Koordination og samarbejde</a:t>
            </a:r>
          </a:p>
          <a:p>
            <a:r>
              <a:rPr lang="da-DK" dirty="0" smtClean="0"/>
              <a:t>3. En motiverende tilgang</a:t>
            </a:r>
          </a:p>
          <a:p>
            <a:r>
              <a:rPr lang="da-DK" dirty="0" smtClean="0"/>
              <a:t>4. Familieintervention til børn og unge</a:t>
            </a:r>
          </a:p>
          <a:p>
            <a:r>
              <a:rPr lang="da-DK" dirty="0" smtClean="0"/>
              <a:t>5. Forebyggelse af tilbagefald</a:t>
            </a:r>
          </a:p>
          <a:p>
            <a:r>
              <a:rPr lang="da-DK" dirty="0" smtClean="0"/>
              <a:t>6. Opmærksomhed på </a:t>
            </a:r>
            <a:r>
              <a:rPr lang="da-DK" dirty="0" err="1" smtClean="0"/>
              <a:t>komorbiditet</a:t>
            </a:r>
            <a:r>
              <a:rPr lang="da-DK" dirty="0" smtClean="0"/>
              <a:t> og fysiske følgevirkninger</a:t>
            </a:r>
          </a:p>
          <a:p>
            <a:r>
              <a:rPr lang="da-DK" dirty="0" smtClean="0"/>
              <a:t>7. Indsatser og tilbud til borgere, som ikke går i behandling</a:t>
            </a:r>
          </a:p>
          <a:p>
            <a:r>
              <a:rPr lang="da-DK" dirty="0" smtClean="0"/>
              <a:t>8. Den professionelle tilgang, når spiseforstyrrelsen bliver en livstruende tilstand</a:t>
            </a:r>
          </a:p>
          <a:p>
            <a:r>
              <a:rPr lang="da-DK" dirty="0" smtClean="0"/>
              <a:t>9. Fagprofessionelle kompetencer</a:t>
            </a:r>
          </a:p>
          <a:p>
            <a:r>
              <a:rPr lang="da-DK" dirty="0" smtClean="0"/>
              <a:t>10.Evaluering og kvalitetssikring af indsatser og tilbud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24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Udvalgte anbefalinger </a:t>
            </a:r>
            <a:r>
              <a:rPr lang="da-DK" sz="1100" dirty="0" smtClean="0"/>
              <a:t>(til hver anbefaling knytter </a:t>
            </a:r>
            <a:r>
              <a:rPr lang="da-DK" sz="1100" smtClean="0"/>
              <a:t>sig flere forskellige </a:t>
            </a:r>
            <a:r>
              <a:rPr lang="da-DK" sz="1100" dirty="0" smtClean="0"/>
              <a:t>retningslinjer)</a:t>
            </a:r>
            <a:endParaRPr lang="da-DK" sz="11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1. Et helhedsorienteret forløb </a:t>
            </a:r>
          </a:p>
          <a:p>
            <a:r>
              <a:rPr lang="da-DK" dirty="0" smtClean="0"/>
              <a:t>Behandling og rehabilitering skal ses som et samlet forløb, der over tid adresserer de samlede vanskeligheder, som borgeren oplever.</a:t>
            </a:r>
          </a:p>
          <a:p>
            <a:r>
              <a:rPr lang="da-DK" dirty="0" smtClean="0"/>
              <a:t>Den rehabiliterende indsats ift. serviceloven bør derfor tilrettelægges så det  tilbyder støtte ift. trivsel i hverdagslivet, et socialt liv, genoptagelse af fritidsaktiviteter, måltidsstøtte, arbejde/uddannelse osv. - (</a:t>
            </a:r>
            <a:r>
              <a:rPr lang="da-DK" i="1" dirty="0" smtClean="0"/>
              <a:t>udvalgt fra ”retningslinjer for indsatser i NR</a:t>
            </a:r>
            <a:r>
              <a:rPr lang="da-DK" dirty="0" smtClean="0"/>
              <a:t>)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9985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…. Udvalgte anbefalinger, fortsat…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2. Koordination og samarbejde</a:t>
            </a:r>
          </a:p>
          <a:p>
            <a:r>
              <a:rPr lang="da-DK" dirty="0" smtClean="0"/>
              <a:t>Kompleksiteten indenfor denne målgruppe er så høj, at ingen myndighed alene, samlet set, kan yde den rette helhedsorienterede støtte. </a:t>
            </a:r>
          </a:p>
          <a:p>
            <a:r>
              <a:rPr lang="da-DK" dirty="0" smtClean="0"/>
              <a:t>Skal det lykkes at tilbyde behandling og rehabilitering som for borgeren virker sammenhængende, er det nødvendigt med </a:t>
            </a:r>
            <a:r>
              <a:rPr lang="da-DK" i="1" dirty="0" smtClean="0"/>
              <a:t>skærpet koordinering og samarbejde på tværs af sektorer, med fokus på borgerens samlede livssituation. Konkret anbefales ”koordineret indsatsplan” og ”forløbskoordinator”</a:t>
            </a:r>
          </a:p>
          <a:p>
            <a:endParaRPr lang="da-DK" i="1" dirty="0"/>
          </a:p>
        </p:txBody>
      </p:sp>
    </p:spTree>
    <p:extLst>
      <p:ext uri="{BB962C8B-B14F-4D97-AF65-F5344CB8AC3E}">
        <p14:creationId xmlns:p14="http://schemas.microsoft.com/office/powerpoint/2010/main" val="141296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Afsluttende kommentarer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sz="2800" dirty="0" smtClean="0"/>
              <a:t>Print og læs </a:t>
            </a:r>
            <a:r>
              <a:rPr lang="da-DK" sz="2800" dirty="0" err="1" smtClean="0"/>
              <a:t>pixi</a:t>
            </a:r>
            <a:r>
              <a:rPr lang="da-DK" sz="2800" dirty="0" smtClean="0"/>
              <a:t>-udgaven</a:t>
            </a:r>
          </a:p>
          <a:p>
            <a:endParaRPr lang="da-DK" sz="2800" dirty="0" smtClean="0"/>
          </a:p>
          <a:p>
            <a:pPr marL="0" indent="0">
              <a:buNone/>
            </a:pPr>
            <a:r>
              <a:rPr lang="da-DK" dirty="0" smtClean="0"/>
              <a:t>Brug NR som opslagsværk til inspiration når I skal : </a:t>
            </a:r>
          </a:p>
          <a:p>
            <a:r>
              <a:rPr lang="da-DK" i="1" dirty="0" smtClean="0"/>
              <a:t>Fokusere Jeres viden ift. den socialfaglige indsats</a:t>
            </a:r>
          </a:p>
          <a:p>
            <a:r>
              <a:rPr lang="da-DK" i="1" dirty="0" smtClean="0"/>
              <a:t>Udarbejde udredninger iht. ICS og VUM, </a:t>
            </a:r>
          </a:p>
          <a:p>
            <a:r>
              <a:rPr lang="da-DK" i="1" dirty="0" smtClean="0"/>
              <a:t>Samarbejde med det sundhedsfaglige system </a:t>
            </a:r>
          </a:p>
          <a:p>
            <a:r>
              <a:rPr lang="da-DK" i="1" dirty="0" smtClean="0"/>
              <a:t>Sammensætte helhedsorienterede forløb</a:t>
            </a:r>
          </a:p>
          <a:p>
            <a:r>
              <a:rPr lang="da-DK" i="1" dirty="0" smtClean="0"/>
              <a:t>Organisere rehabiliterende tilbud til målgruppen</a:t>
            </a:r>
          </a:p>
          <a:p>
            <a:r>
              <a:rPr lang="da-DK" i="1" dirty="0" smtClean="0"/>
              <a:t>Tjekke op på hvordan man kompetenceudvikler sig indenfor området </a:t>
            </a:r>
            <a:endParaRPr lang="da-DK" i="1" dirty="0"/>
          </a:p>
        </p:txBody>
      </p:sp>
    </p:spTree>
    <p:extLst>
      <p:ext uri="{BB962C8B-B14F-4D97-AF65-F5344CB8AC3E}">
        <p14:creationId xmlns:p14="http://schemas.microsoft.com/office/powerpoint/2010/main" val="22600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9600" dirty="0" smtClean="0"/>
              <a:t>?????????????</a:t>
            </a:r>
            <a:endParaRPr lang="da-DK" sz="9600" dirty="0"/>
          </a:p>
        </p:txBody>
      </p:sp>
    </p:spTree>
    <p:extLst>
      <p:ext uri="{BB962C8B-B14F-4D97-AF65-F5344CB8AC3E}">
        <p14:creationId xmlns:p14="http://schemas.microsoft.com/office/powerpoint/2010/main" val="375191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Hvilken kontekst taler jeg ud fra?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Platangårdens Ungdomscenters højt specialiserede afdeling for unge med spiseforstyrrelser</a:t>
            </a:r>
          </a:p>
          <a:p>
            <a:endParaRPr lang="da-DK" dirty="0" smtClean="0"/>
          </a:p>
          <a:p>
            <a:r>
              <a:rPr lang="da-DK" dirty="0" smtClean="0"/>
              <a:t>Platangårdens Ungdomscenter er en social institution, organiseret i Region Sjællands socialafdeling</a:t>
            </a:r>
          </a:p>
          <a:p>
            <a:endParaRPr lang="da-DK" dirty="0" smtClean="0"/>
          </a:p>
          <a:p>
            <a:r>
              <a:rPr lang="da-DK" dirty="0" smtClean="0"/>
              <a:t>Udpeget af danske regioner til at deltage i Socialstyrelsens arbejdsgruppe</a:t>
            </a:r>
          </a:p>
          <a:p>
            <a:endParaRPr lang="da-DK" dirty="0"/>
          </a:p>
          <a:p>
            <a:r>
              <a:rPr lang="da-DK" dirty="0" smtClean="0"/>
              <a:t>Min opgave </a:t>
            </a:r>
            <a:r>
              <a:rPr lang="da-DK" dirty="0" err="1" smtClean="0"/>
              <a:t>idag</a:t>
            </a: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9844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ser de der nationale retningslinjer egentlig ud?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Link til de nationale retningslinjer: </a:t>
            </a:r>
            <a:r>
              <a:rPr lang="da-DK" dirty="0" smtClean="0">
                <a:hlinkClick r:id="rId2"/>
              </a:rPr>
              <a:t>Nationale retningslinjer</a:t>
            </a:r>
            <a:r>
              <a:rPr lang="da-DK" dirty="0" smtClean="0"/>
              <a:t> 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Link til </a:t>
            </a:r>
            <a:r>
              <a:rPr lang="da-DK" dirty="0" err="1" smtClean="0"/>
              <a:t>pixi</a:t>
            </a:r>
            <a:r>
              <a:rPr lang="da-DK" dirty="0" smtClean="0"/>
              <a:t>-udgaven: </a:t>
            </a:r>
            <a:r>
              <a:rPr lang="da-DK" dirty="0" smtClean="0">
                <a:hlinkClick r:id="rId3"/>
              </a:rPr>
              <a:t>Pixi-udgave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775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Centrale begreber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1. National retningslinje  </a:t>
            </a:r>
          </a:p>
          <a:p>
            <a:endParaRPr lang="da-DK" dirty="0"/>
          </a:p>
          <a:p>
            <a:r>
              <a:rPr lang="da-DK" dirty="0" smtClean="0"/>
              <a:t>2. Svær spiseforstyrrelse</a:t>
            </a:r>
          </a:p>
          <a:p>
            <a:endParaRPr lang="da-DK" dirty="0"/>
          </a:p>
          <a:p>
            <a:r>
              <a:rPr lang="da-DK" dirty="0" smtClean="0"/>
              <a:t>3. Rehabilitering </a:t>
            </a:r>
          </a:p>
          <a:p>
            <a:endParaRPr lang="da-DK" dirty="0"/>
          </a:p>
          <a:p>
            <a:r>
              <a:rPr lang="da-DK" dirty="0" smtClean="0"/>
              <a:t>4. Behandling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0529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Hvilken status har en national retningslinje? (1)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En </a:t>
            </a:r>
            <a:r>
              <a:rPr lang="da-DK" dirty="0"/>
              <a:t>retningslinje er en systematisk udarbejdet handleanvisning, der bør anvendes af ledere og medarbejdere, når de skal træffe beslutning vedrørende indhold og organisering af rehabilitering til borgere med svære </a:t>
            </a:r>
            <a:r>
              <a:rPr lang="da-DK" dirty="0" smtClean="0"/>
              <a:t>spiseforstyrrelser</a:t>
            </a:r>
          </a:p>
          <a:p>
            <a:endParaRPr lang="da-DK" dirty="0"/>
          </a:p>
          <a:p>
            <a:r>
              <a:rPr lang="da-DK" dirty="0" smtClean="0"/>
              <a:t>Giver vejledende anvisninger til organisering, indhold og udførelse af rehabiliterende indsatser  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364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Hvilke typer af viden?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Anbefalinger fra arbejdsgruppen for god praksis</a:t>
            </a:r>
          </a:p>
          <a:p>
            <a:endParaRPr lang="da-DK" dirty="0" smtClean="0"/>
          </a:p>
          <a:p>
            <a:r>
              <a:rPr lang="da-DK" dirty="0" smtClean="0"/>
              <a:t>Anbefalinger underbygget af forskning på området</a:t>
            </a:r>
          </a:p>
          <a:p>
            <a:endParaRPr lang="da-DK" dirty="0" smtClean="0"/>
          </a:p>
          <a:p>
            <a:r>
              <a:rPr lang="da-DK" dirty="0" smtClean="0"/>
              <a:t>Anbefalinger som bygger på nationale og internationale retningslinjer </a:t>
            </a:r>
          </a:p>
          <a:p>
            <a:endParaRPr lang="da-DK" dirty="0" smtClean="0"/>
          </a:p>
          <a:p>
            <a:r>
              <a:rPr lang="da-DK" dirty="0" smtClean="0"/>
              <a:t>Anbefalinger som bygger på dokumenterede metoder (brugt ift. andre målgrupper)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84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er en svær spiseforstyrrelse defineret i NR? (2)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Sværhedsgrad 3,4 og 5 iht. Sundhedsstyrelsens vejledende kriterier(typisk og atypisk anoreksi samt typisk og atypisk bulimi) OG</a:t>
            </a:r>
          </a:p>
          <a:p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behov for rehabiliterende indsats for at genvinde evnen til at klare sig selv, at trives, at leve et hverdagsliv med sociale aktiviteter samt arbejde eller uddannelse.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530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(3) Rehabilitering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Dækker i denne kontekst over den rehabilitering, som kan ydes i henhold til serviceloven. </a:t>
            </a:r>
          </a:p>
          <a:p>
            <a:endParaRPr lang="da-DK" dirty="0"/>
          </a:p>
          <a:p>
            <a:r>
              <a:rPr lang="da-DK" dirty="0" smtClean="0"/>
              <a:t>Ansvaret for tilrettelæggelse af denne rehabiliterende indsats påhviler de kommunale myndigheder</a:t>
            </a:r>
          </a:p>
          <a:p>
            <a:endParaRPr lang="da-DK" dirty="0"/>
          </a:p>
          <a:p>
            <a:r>
              <a:rPr lang="da-DK" dirty="0" smtClean="0"/>
              <a:t>Aktører som udfører denne rehabiliterende indsats kan være kommunens egne tilbud eller andre eksterne leverandører(regionale eller private)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2478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(4) Behandling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Dækker i denne kontekst over den regionale sundhedsfaglige behandlingsindsats, som varetages af somatiske og psykiatriske sygehusafdelinger, samt ved praktiserende læger. </a:t>
            </a:r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Ansvaret for behandling er dermed forankret i sundhedssystemet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221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</TotalTime>
  <Words>619</Words>
  <Application>Microsoft Office PowerPoint</Application>
  <PresentationFormat>Widescreen</PresentationFormat>
  <Paragraphs>83</Paragraphs>
  <Slides>14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Introduktion  Nationale retningslinjer  </vt:lpstr>
      <vt:lpstr>Hvilken kontekst taler jeg ud fra? </vt:lpstr>
      <vt:lpstr>Hvordan ser de der nationale retningslinjer egentlig ud? </vt:lpstr>
      <vt:lpstr>Centrale begreber</vt:lpstr>
      <vt:lpstr>Hvilken status har en national retningslinje? (1)</vt:lpstr>
      <vt:lpstr>Hvilke typer af viden?</vt:lpstr>
      <vt:lpstr>Hvordan er en svær spiseforstyrrelse defineret i NR? (2)</vt:lpstr>
      <vt:lpstr>(3) Rehabilitering</vt:lpstr>
      <vt:lpstr>(4) Behandling</vt:lpstr>
      <vt:lpstr>De 10 centrale anbefalinger i NR</vt:lpstr>
      <vt:lpstr>Udvalgte anbefalinger (til hver anbefaling knytter sig flere forskellige retningslinjer)</vt:lpstr>
      <vt:lpstr>…. Udvalgte anbefalinger, fortsat…</vt:lpstr>
      <vt:lpstr>Afsluttende kommentarer</vt:lpstr>
      <vt:lpstr>PowerPoint-præsentation</vt:lpstr>
    </vt:vector>
  </TitlesOfParts>
  <Company>Region Sjaelland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Introduktion  Nationale retningslinjer</dc:title>
  <dc:creator>Lisette Kaptain</dc:creator>
  <cp:lastModifiedBy>Lisette Kaptain</cp:lastModifiedBy>
  <cp:revision>31</cp:revision>
  <dcterms:created xsi:type="dcterms:W3CDTF">2016-04-07T08:18:07Z</dcterms:created>
  <dcterms:modified xsi:type="dcterms:W3CDTF">2016-04-14T20:03:21Z</dcterms:modified>
</cp:coreProperties>
</file>