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73" r:id="rId2"/>
    <p:sldId id="257" r:id="rId3"/>
    <p:sldId id="271" r:id="rId4"/>
    <p:sldId id="272" r:id="rId5"/>
    <p:sldId id="259" r:id="rId6"/>
    <p:sldId id="263" r:id="rId7"/>
    <p:sldId id="265" r:id="rId8"/>
    <p:sldId id="267" r:id="rId9"/>
    <p:sldId id="270" r:id="rId10"/>
    <p:sldId id="274" r:id="rId11"/>
  </p:sldIdLst>
  <p:sldSz cx="12192000" cy="6858000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90" d="100"/>
          <a:sy n="9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30660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1268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2966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14569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3072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2448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8512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0850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12737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5876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5391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DC5F0-6E1C-4FE6-9753-A27118CCA194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A624-BBF3-4899-A026-DED561651FE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69765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3591"/>
          </a:xfrm>
        </p:spPr>
        <p:txBody>
          <a:bodyPr>
            <a:normAutofit fontScale="90000"/>
          </a:bodyPr>
          <a:lstStyle/>
          <a:p>
            <a:pPr algn="ctr"/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b="1" dirty="0" smtClean="0"/>
              <a:t>Statusprojekt på </a:t>
            </a:r>
            <a:br>
              <a:rPr lang="da-DK" b="1" dirty="0" smtClean="0"/>
            </a:br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b="1" dirty="0" smtClean="0"/>
              <a:t>kommunernes </a:t>
            </a:r>
            <a:r>
              <a:rPr lang="da-DK" b="1" dirty="0"/>
              <a:t>misbrugsbehandling </a:t>
            </a:r>
            <a:r>
              <a:rPr lang="da-DK" dirty="0"/>
              <a:t/>
            </a:r>
            <a:br>
              <a:rPr lang="da-DK" dirty="0"/>
            </a:br>
            <a:r>
              <a:rPr lang="da-DK" b="1" dirty="0"/>
              <a:t> </a:t>
            </a:r>
            <a:r>
              <a:rPr lang="da-DK" dirty="0"/>
              <a:t/>
            </a:r>
            <a:br>
              <a:rPr lang="da-DK" dirty="0"/>
            </a:br>
            <a:r>
              <a:rPr lang="da-DK" b="1" dirty="0"/>
              <a:t>i region Sjælland 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7445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pPr algn="ctr"/>
            <a:r>
              <a:rPr lang="da-DK" sz="3600" b="1" dirty="0" smtClean="0"/>
              <a:t>Styregruppens beslutning - uddrag</a:t>
            </a:r>
            <a:endParaRPr lang="da-DK" sz="3600" b="1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838200" y="1212112"/>
            <a:ext cx="10515600" cy="496485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da-DK" sz="2600" b="1" i="1" dirty="0" smtClean="0"/>
              <a:t>Styregruppen </a:t>
            </a:r>
            <a:r>
              <a:rPr lang="da-DK" sz="2600" dirty="0"/>
              <a:t>konstaterede at rapportens indstillinger i væsentligt omfang er rettet til de enkelte kommuner, men derudover er det relevant at tage nogle af problemstillingerne op i nationale fora </a:t>
            </a:r>
            <a:r>
              <a:rPr lang="da-DK" sz="2600" dirty="0" err="1"/>
              <a:t>f.eks</a:t>
            </a:r>
            <a:r>
              <a:rPr lang="da-DK" sz="2600" dirty="0"/>
              <a:t> via KL. </a:t>
            </a:r>
          </a:p>
          <a:p>
            <a:pPr lvl="0"/>
            <a:r>
              <a:rPr lang="da-DK" sz="2600" b="1" i="1" dirty="0"/>
              <a:t>De enkelte kommuner kan arbejde videre med rapportens indstillinger 2 og 5:</a:t>
            </a:r>
            <a:endParaRPr lang="da-DK" sz="2600" dirty="0"/>
          </a:p>
          <a:p>
            <a:pPr marL="0" indent="0">
              <a:buNone/>
            </a:pPr>
            <a:r>
              <a:rPr lang="da-DK" sz="2600" dirty="0" smtClean="0"/>
              <a:t>	2</a:t>
            </a:r>
            <a:r>
              <a:rPr lang="da-DK" sz="2600" dirty="0"/>
              <a:t>) En politisk strategi for synlighed, tilgængelighed og tidlig opsporing </a:t>
            </a:r>
          </a:p>
          <a:p>
            <a:pPr marL="0" indent="0">
              <a:buNone/>
            </a:pPr>
            <a:r>
              <a:rPr lang="da-DK" sz="2600" dirty="0" smtClean="0"/>
              <a:t>	5</a:t>
            </a:r>
            <a:r>
              <a:rPr lang="da-DK" sz="2600" dirty="0"/>
              <a:t>) En politisk strategi for sammenhæng og helhed i misbrugsbehandlingen internt i kommunen</a:t>
            </a:r>
          </a:p>
          <a:p>
            <a:pPr lvl="0"/>
            <a:r>
              <a:rPr lang="da-DK" sz="2600" b="1" i="1" dirty="0" smtClean="0"/>
              <a:t>På </a:t>
            </a:r>
            <a:r>
              <a:rPr lang="da-DK" sz="2600" b="1" i="1" dirty="0"/>
              <a:t>regionalt niveau kan der arbejdes videre med rapportens indstilling 1:</a:t>
            </a:r>
            <a:endParaRPr lang="da-DK" sz="2600" dirty="0"/>
          </a:p>
          <a:p>
            <a:pPr marL="0" indent="0">
              <a:buNone/>
            </a:pPr>
            <a:r>
              <a:rPr lang="da-DK" sz="2600" dirty="0" smtClean="0"/>
              <a:t>	Samarbejde </a:t>
            </a:r>
            <a:r>
              <a:rPr lang="da-DK" sz="2600" dirty="0"/>
              <a:t>om kompetenceudvikling på </a:t>
            </a:r>
            <a:r>
              <a:rPr lang="da-DK" sz="2600" dirty="0" smtClean="0"/>
              <a:t>de fem </a:t>
            </a:r>
            <a:r>
              <a:rPr lang="da-DK" sz="2600" dirty="0"/>
              <a:t>områder med fokus på familieorienterede metoder og </a:t>
            </a:r>
            <a:r>
              <a:rPr lang="da-DK" sz="2600" dirty="0" smtClean="0"/>
              <a:t>	herunder </a:t>
            </a:r>
            <a:r>
              <a:rPr lang="da-DK" sz="2600" dirty="0"/>
              <a:t>konkret undersøgelse af muligheden for kompetenceudvikling f. eks. via kobling til </a:t>
            </a:r>
            <a:r>
              <a:rPr lang="da-DK" sz="2600" dirty="0" smtClean="0"/>
              <a:t>COK-systemet</a:t>
            </a:r>
            <a:r>
              <a:rPr lang="da-DK" sz="2600" dirty="0"/>
              <a:t>.</a:t>
            </a:r>
          </a:p>
          <a:p>
            <a:pPr marL="457200" lvl="1" indent="0">
              <a:buNone/>
            </a:pPr>
            <a:r>
              <a:rPr lang="da-DK" sz="2600" dirty="0" smtClean="0"/>
              <a:t>	Endelig </a:t>
            </a:r>
            <a:r>
              <a:rPr lang="da-DK" sz="2600" dirty="0"/>
              <a:t>kan styregruppen og kommunerne arbejde med fortsat understøttelse af klyngeorganiseringen på </a:t>
            </a:r>
            <a:r>
              <a:rPr lang="da-DK" sz="2600" dirty="0" smtClean="0"/>
              <a:t>	området.</a:t>
            </a:r>
          </a:p>
          <a:p>
            <a:pPr lvl="0"/>
            <a:r>
              <a:rPr lang="da-DK" sz="2600" b="1" i="1" dirty="0"/>
              <a:t>På nationalt niveau kan der arbejdes videre med rapportens indstillinger 3 og 4: </a:t>
            </a:r>
            <a:endParaRPr lang="da-DK" sz="2600" dirty="0"/>
          </a:p>
          <a:p>
            <a:pPr marL="0" indent="0">
              <a:buNone/>
            </a:pPr>
            <a:r>
              <a:rPr lang="da-DK" sz="2600" dirty="0"/>
              <a:t>	3) En systematisk opfølgning på misbrugsbehandlingen </a:t>
            </a:r>
          </a:p>
          <a:p>
            <a:pPr marL="0" indent="0">
              <a:buNone/>
            </a:pPr>
            <a:r>
              <a:rPr lang="da-DK" sz="2600" b="1" i="1" dirty="0"/>
              <a:t>	</a:t>
            </a:r>
            <a:r>
              <a:rPr lang="da-DK" sz="2600" dirty="0"/>
              <a:t>4)</a:t>
            </a:r>
            <a:r>
              <a:rPr lang="da-DK" sz="2600" i="1" dirty="0"/>
              <a:t> </a:t>
            </a:r>
            <a:r>
              <a:rPr lang="da-DK" sz="2600" dirty="0"/>
              <a:t>En bedre dokumentation og evaluering af indsatser </a:t>
            </a:r>
          </a:p>
          <a:p>
            <a:pPr marL="0" indent="0">
              <a:buNone/>
            </a:pPr>
            <a:r>
              <a:rPr lang="da-DK" sz="2600" b="1" i="1" dirty="0"/>
              <a:t>	</a:t>
            </a:r>
            <a:r>
              <a:rPr lang="da-DK" sz="2600" dirty="0"/>
              <a:t>Disse indstillinger kan tages op i KL-regi og herunder i det tværregionale KL-koordinationsforum på det 	specialiserede socialområde og i relation til </a:t>
            </a:r>
            <a:r>
              <a:rPr lang="da-DK" sz="2600" dirty="0" smtClean="0"/>
              <a:t>Socialstyrelsen. </a:t>
            </a:r>
            <a:endParaRPr lang="da-DK" sz="2600" dirty="0"/>
          </a:p>
          <a:p>
            <a:pPr marL="457200" lvl="1" indent="0">
              <a:buNone/>
            </a:pPr>
            <a:endParaRPr lang="da-DK" sz="2600" dirty="0"/>
          </a:p>
          <a:p>
            <a:pPr lvl="0"/>
            <a:r>
              <a:rPr lang="da-DK" sz="2600" b="1" i="1" dirty="0" smtClean="0"/>
              <a:t>Rapportens </a:t>
            </a:r>
            <a:r>
              <a:rPr lang="da-DK" sz="2600" b="1" i="1" dirty="0"/>
              <a:t>resultater og problematikker ift. misbrugsområdet indgår som tema i rammeaftale 2018. </a:t>
            </a:r>
            <a:endParaRPr lang="da-DK" sz="2600" dirty="0"/>
          </a:p>
          <a:p>
            <a:pPr lvl="0"/>
            <a:r>
              <a:rPr lang="da-DK" sz="2600" b="1" i="1" dirty="0"/>
              <a:t>Projektgruppen udarbejder en handleplan for indstilling 1.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02476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2759978" y="655020"/>
            <a:ext cx="705396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20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da-DK" altLang="da-DK" sz="2000" b="1" i="0" u="none" strike="noStrike" cap="none" normalizeH="0" baseline="0" dirty="0" smtClean="0" bmk="">
                <a:ln>
                  <a:noFill/>
                </a:ln>
                <a:solidFill>
                  <a:srgbClr val="4F81B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lyngesamarbejdet på misbrugsområdet</a:t>
            </a:r>
            <a:r>
              <a:rPr lang="da-DK" altLang="da-DK" sz="2000" dirty="0" bmk=""/>
              <a:t> </a:t>
            </a:r>
            <a:r>
              <a:rPr kumimoji="0" lang="da-DK" altLang="da-DK" sz="2000" b="1" i="0" u="none" strike="noStrike" cap="none" normalizeH="0" baseline="0" dirty="0" smtClean="0" bmk="">
                <a:ln>
                  <a:noFill/>
                </a:ln>
                <a:solidFill>
                  <a:srgbClr val="4F81B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region Sjælland</a:t>
            </a:r>
            <a:endParaRPr kumimoji="0" lang="da-DK" altLang="da-D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3" name="Gruppe 9"/>
          <p:cNvGrpSpPr>
            <a:grpSpLocks/>
          </p:cNvGrpSpPr>
          <p:nvPr/>
        </p:nvGrpSpPr>
        <p:grpSpPr bwMode="auto">
          <a:xfrm>
            <a:off x="914484" y="1359963"/>
            <a:ext cx="9991259" cy="5068615"/>
            <a:chOff x="1078" y="582"/>
            <a:chExt cx="53473" cy="43836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0165" y="582"/>
              <a:ext cx="35752" cy="4169"/>
            </a:xfrm>
            <a:prstGeom prst="rect">
              <a:avLst/>
            </a:prstGeom>
            <a:solidFill>
              <a:srgbClr val="DBE5F1"/>
            </a:solidFill>
            <a:ln w="63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altLang="da-DK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Rammeaftalens</a:t>
              </a:r>
              <a:r>
                <a:rPr lang="da-DK" altLang="da-DK" dirty="0">
                  <a:latin typeface="+mj-lt"/>
                </a:rPr>
                <a:t> </a:t>
              </a:r>
              <a:r>
                <a:rPr kumimoji="0" lang="da-DK" altLang="da-DK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administrative Styregruppe</a:t>
              </a:r>
              <a:endParaRPr kumimoji="0" lang="da-DK" altLang="da-D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8477" y="7079"/>
              <a:ext cx="19165" cy="13717"/>
            </a:xfrm>
            <a:prstGeom prst="rect">
              <a:avLst/>
            </a:prstGeom>
            <a:solidFill>
              <a:srgbClr val="B8CCE4"/>
            </a:solidFill>
            <a:ln w="6350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altLang="da-DK" sz="1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Projektgruppen vedr. misbrugsområdet </a:t>
              </a:r>
              <a:endParaRPr kumimoji="0" lang="da-DK" altLang="da-D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Slagelse (Tovholder)</a:t>
              </a:r>
              <a:endParaRPr kumimoji="0" lang="da-DK" altLang="da-DK" sz="16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Guldborgsund</a:t>
              </a:r>
              <a:endParaRPr kumimoji="0" lang="da-DK" altLang="da-DK" sz="16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Holbæk</a:t>
              </a:r>
              <a:endParaRPr kumimoji="0" lang="da-DK" altLang="da-DK" sz="16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Næstved</a:t>
              </a:r>
              <a:endParaRPr kumimoji="0" lang="da-DK" altLang="da-DK" sz="16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Roskilde</a:t>
              </a:r>
              <a:endParaRPr kumimoji="0" lang="da-DK" altLang="da-DK" sz="16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pSp>
          <p:nvGrpSpPr>
            <p:cNvPr id="6" name="Gruppe 16"/>
            <p:cNvGrpSpPr>
              <a:grpSpLocks/>
            </p:cNvGrpSpPr>
            <p:nvPr/>
          </p:nvGrpSpPr>
          <p:grpSpPr bwMode="auto">
            <a:xfrm>
              <a:off x="1078" y="13023"/>
              <a:ext cx="53473" cy="31395"/>
              <a:chOff x="1078" y="-3893"/>
              <a:chExt cx="53473" cy="31394"/>
            </a:xfrm>
          </p:grpSpPr>
          <p:sp>
            <p:nvSpPr>
              <p:cNvPr id="10" name="Ellipse 17"/>
              <p:cNvSpPr>
                <a:spLocks noChangeArrowheads="1"/>
              </p:cNvSpPr>
              <p:nvPr/>
            </p:nvSpPr>
            <p:spPr bwMode="auto">
              <a:xfrm>
                <a:off x="1078" y="-3893"/>
                <a:ext cx="14886" cy="21076"/>
              </a:xfrm>
              <a:prstGeom prst="ellipse">
                <a:avLst/>
              </a:prstGeom>
              <a:solidFill>
                <a:srgbClr val="DBE5F1"/>
              </a:solidFill>
              <a:ln w="9525">
                <a:solidFill>
                  <a:srgbClr val="95B3D7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a-DK" altLang="da-DK" sz="1600" b="1" i="0" u="none" strike="noStrike" cap="none" normalizeH="0" baseline="0" dirty="0" smtClean="0">
                    <a:ln>
                      <a:noFill/>
                    </a:ln>
                    <a:solidFill>
                      <a:srgbClr val="365F91"/>
                    </a:solidFill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Klynge Vest</a:t>
                </a:r>
                <a:endParaRPr kumimoji="0" lang="da-DK" altLang="da-DK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Slagelse </a:t>
                </a:r>
                <a:r>
                  <a:rPr kumimoji="0" lang="da-DK" altLang="da-DK" sz="14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(Tovholder)</a:t>
                </a:r>
                <a:endParaRPr kumimoji="0" lang="da-DK" altLang="da-DK" sz="14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Holbæk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Kalundborg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Odsherred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Ringsted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Sorø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1" name="Ellipse 18"/>
              <p:cNvSpPr>
                <a:spLocks noChangeArrowheads="1"/>
              </p:cNvSpPr>
              <p:nvPr/>
            </p:nvSpPr>
            <p:spPr bwMode="auto">
              <a:xfrm>
                <a:off x="20197" y="8420"/>
                <a:ext cx="15688" cy="19081"/>
              </a:xfrm>
              <a:prstGeom prst="ellipse">
                <a:avLst/>
              </a:prstGeom>
              <a:solidFill>
                <a:srgbClr val="DBE5F1"/>
              </a:solidFill>
              <a:ln w="9525">
                <a:solidFill>
                  <a:srgbClr val="95B3D7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a-DK" altLang="da-DK" sz="1600" b="1" i="0" u="none" strike="noStrike" cap="none" normalizeH="0" baseline="0" dirty="0" smtClean="0">
                    <a:ln>
                      <a:noFill/>
                    </a:ln>
                    <a:solidFill>
                      <a:srgbClr val="365F91"/>
                    </a:solidFill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Klynge Syd</a:t>
                </a:r>
                <a:endParaRPr kumimoji="0" lang="da-DK" altLang="da-D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Næstved </a:t>
                </a:r>
                <a:r>
                  <a:rPr kumimoji="0" lang="da-DK" altLang="da-DK" sz="14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(Tovholder)</a:t>
                </a:r>
                <a:endParaRPr kumimoji="0" lang="da-DK" altLang="da-DK" sz="14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Faxe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Guldborgsund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Lolland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Stevns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Vordingborg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2" name="Ellipse 19"/>
              <p:cNvSpPr>
                <a:spLocks noChangeArrowheads="1"/>
              </p:cNvSpPr>
              <p:nvPr/>
            </p:nvSpPr>
            <p:spPr bwMode="auto">
              <a:xfrm>
                <a:off x="39600" y="-3065"/>
                <a:ext cx="14951" cy="19905"/>
              </a:xfrm>
              <a:prstGeom prst="ellipse">
                <a:avLst/>
              </a:prstGeom>
              <a:solidFill>
                <a:srgbClr val="DBE5F1"/>
              </a:solidFill>
              <a:ln w="9525">
                <a:solidFill>
                  <a:srgbClr val="95B3D7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600" b="1" i="0" u="none" strike="noStrike" cap="none" normalizeH="0" baseline="0" dirty="0" smtClean="0">
                  <a:ln>
                    <a:noFill/>
                  </a:ln>
                  <a:solidFill>
                    <a:srgbClr val="365F91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a-DK" altLang="da-DK" sz="1600" b="1" i="0" u="none" strike="noStrike" cap="none" normalizeH="0" baseline="0" dirty="0" smtClean="0">
                    <a:ln>
                      <a:noFill/>
                    </a:ln>
                    <a:solidFill>
                      <a:srgbClr val="365F91"/>
                    </a:solidFill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Klynge Øst</a:t>
                </a:r>
                <a:endParaRPr kumimoji="0" lang="da-DK" altLang="da-D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Roskilde </a:t>
                </a:r>
                <a:r>
                  <a:rPr kumimoji="0" lang="da-DK" altLang="da-DK" sz="14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(Tovholder)</a:t>
                </a:r>
                <a:endParaRPr kumimoji="0" lang="da-DK" altLang="da-DK" sz="14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Greve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Køge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Lejre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da-DK" altLang="da-DK" sz="1600" i="0" u="none" strike="noStrike" cap="none" normalizeH="0" baseline="0" dirty="0" smtClean="0">
                    <a:ln>
                      <a:noFill/>
                    </a:ln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Solrød</a:t>
                </a:r>
                <a:endParaRPr kumimoji="0" lang="da-DK" altLang="da-DK" sz="160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altLang="da-DK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p:grpSp>
        <p:sp>
          <p:nvSpPr>
            <p:cNvPr id="7" name="Lige forbindelse 20"/>
            <p:cNvSpPr>
              <a:spLocks noChangeShapeType="1"/>
            </p:cNvSpPr>
            <p:nvPr/>
          </p:nvSpPr>
          <p:spPr bwMode="auto">
            <a:xfrm>
              <a:off x="28041" y="4419"/>
              <a:ext cx="0" cy="2743"/>
            </a:xfrm>
            <a:prstGeom prst="line">
              <a:avLst/>
            </a:prstGeom>
            <a:noFill/>
            <a:ln w="9525">
              <a:solidFill>
                <a:srgbClr val="95B3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>
                <a:latin typeface="+mj-lt"/>
              </a:endParaRPr>
            </a:p>
          </p:txBody>
        </p:sp>
        <p:sp>
          <p:nvSpPr>
            <p:cNvPr id="8" name="Lige forbindelse 21"/>
            <p:cNvSpPr>
              <a:spLocks noChangeShapeType="1"/>
            </p:cNvSpPr>
            <p:nvPr/>
          </p:nvSpPr>
          <p:spPr bwMode="auto">
            <a:xfrm>
              <a:off x="28041" y="20796"/>
              <a:ext cx="0" cy="4540"/>
            </a:xfrm>
            <a:prstGeom prst="line">
              <a:avLst/>
            </a:prstGeom>
            <a:noFill/>
            <a:ln w="9525">
              <a:solidFill>
                <a:srgbClr val="95B3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>
                <a:latin typeface="+mj-lt"/>
              </a:endParaRPr>
            </a:p>
          </p:txBody>
        </p:sp>
        <p:sp>
          <p:nvSpPr>
            <p:cNvPr id="9" name="Lige forbindelse 22"/>
            <p:cNvSpPr>
              <a:spLocks noChangeShapeType="1"/>
            </p:cNvSpPr>
            <p:nvPr/>
          </p:nvSpPr>
          <p:spPr bwMode="auto">
            <a:xfrm flipH="1">
              <a:off x="15964" y="23124"/>
              <a:ext cx="23636" cy="0"/>
            </a:xfrm>
            <a:prstGeom prst="line">
              <a:avLst/>
            </a:prstGeom>
            <a:noFill/>
            <a:ln w="9525">
              <a:solidFill>
                <a:srgbClr val="95B3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>
                <a:latin typeface="+mj-lt"/>
              </a:endParaRPr>
            </a:p>
          </p:txBody>
        </p:sp>
      </p:grp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2901821" y="134088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6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Formål med undersøgelsen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250030" y="1562181"/>
            <a:ext cx="11201400" cy="2124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En </a:t>
            </a:r>
            <a:r>
              <a:rPr lang="da-DK" dirty="0">
                <a:latin typeface="Verdana" panose="020B0604030504040204" pitchFamily="34" charset="0"/>
                <a:cs typeface="Arial" panose="020B0604020202020204" pitchFamily="34" charset="0"/>
              </a:rPr>
              <a:t>ajourført viden om kommunernes indsats på misbrugsbehandlingsområdet</a:t>
            </a:r>
            <a:endParaRPr lang="da-DK" dirty="0"/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Et </a:t>
            </a:r>
            <a:r>
              <a:rPr lang="da-DK" dirty="0">
                <a:latin typeface="Verdana" panose="020B0604030504040204" pitchFamily="34" charset="0"/>
                <a:cs typeface="Arial" panose="020B0604020202020204" pitchFamily="34" charset="0"/>
              </a:rPr>
              <a:t>redskab, der eventuelt kan skabe grundlag for at pege på, hvordan kommunerne kan leve op til – eller kan fastholde at leve op til – KL´s 12 anbefalinger i misbrugsbehandlingen </a:t>
            </a:r>
            <a:endParaRPr lang="da-DK" dirty="0"/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Et </a:t>
            </a:r>
            <a:r>
              <a:rPr lang="da-DK" dirty="0">
                <a:latin typeface="Verdana" panose="020B0604030504040204" pitchFamily="34" charset="0"/>
                <a:cs typeface="Arial" panose="020B0604020202020204" pitchFamily="34" charset="0"/>
              </a:rPr>
              <a:t>overblik over indsatsen, som også kan tjene som informationsgrundlag i forhold til Den nationale Koordinationsstruktur  </a:t>
            </a:r>
            <a:endParaRPr lang="da-DK" dirty="0">
              <a:effectLst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50029" y="4600377"/>
            <a:ext cx="11201401" cy="17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Hvordan </a:t>
            </a:r>
            <a:r>
              <a:rPr lang="da-DK" dirty="0">
                <a:latin typeface="Verdana" panose="020B0604030504040204" pitchFamily="34" charset="0"/>
                <a:cs typeface="Arial" panose="020B0604020202020204" pitchFamily="34" charset="0"/>
              </a:rPr>
              <a:t>fungerer Klyngesamarbejdet som organisering for samarbejde om indsatser og udvikling på misbrugsområdet?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Hvordan lever kommunerne - på egen hånd eller i samarbejde med andre - op til KL´s 12 anbefalinger på misbrugsområdet?</a:t>
            </a:r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331535" y="3820633"/>
            <a:ext cx="6010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 smtClean="0">
                <a:latin typeface="+mj-lt"/>
              </a:rPr>
              <a:t>Hovedspørgsmå</a:t>
            </a:r>
            <a:r>
              <a:rPr lang="da-DK" sz="4000" dirty="0" smtClean="0"/>
              <a:t>l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xmlns="" val="25533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Omdrejningspunkter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>
                <a:latin typeface="Verdana" panose="020B0604030504040204" pitchFamily="34" charset="0"/>
                <a:cs typeface="Arial" panose="020B0604020202020204" pitchFamily="34" charset="0"/>
              </a:rPr>
              <a:t>KL´s 12 anbefalinger i </a:t>
            </a:r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misbrugsbehandlingen</a:t>
            </a:r>
          </a:p>
          <a:p>
            <a:endParaRPr lang="da-DK" dirty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a-DK" dirty="0" smtClean="0">
                <a:latin typeface="Verdana" panose="020B0604030504040204" pitchFamily="34" charset="0"/>
                <a:cs typeface="Arial" panose="020B0604020202020204" pitchFamily="34" charset="0"/>
              </a:rPr>
              <a:t>2014 – 5 særlige indsatsområder udpeget af styregruppen</a:t>
            </a:r>
          </a:p>
          <a:p>
            <a:pPr lvl="1"/>
            <a:r>
              <a:rPr lang="da-DK" dirty="0"/>
              <a:t>et samarbejde om kompetenceudvikling med </a:t>
            </a:r>
            <a:r>
              <a:rPr lang="da-DK" i="1" dirty="0"/>
              <a:t>fokus på familieorienterede metoder</a:t>
            </a:r>
            <a:r>
              <a:rPr lang="da-DK" dirty="0"/>
              <a:t> (anbefaling 1)</a:t>
            </a:r>
          </a:p>
          <a:p>
            <a:pPr lvl="1"/>
            <a:r>
              <a:rPr lang="da-DK" dirty="0"/>
              <a:t>en politisk strategi for </a:t>
            </a:r>
            <a:r>
              <a:rPr lang="da-DK" i="1" dirty="0"/>
              <a:t>synlighed, tilgængelighed og tidlig opsporing</a:t>
            </a:r>
            <a:r>
              <a:rPr lang="da-DK" dirty="0"/>
              <a:t> (anbefaling 2)</a:t>
            </a:r>
          </a:p>
          <a:p>
            <a:pPr lvl="1"/>
            <a:r>
              <a:rPr lang="da-DK" dirty="0"/>
              <a:t>en </a:t>
            </a:r>
            <a:r>
              <a:rPr lang="da-DK" i="1" dirty="0"/>
              <a:t>systematisk opfølgning</a:t>
            </a:r>
            <a:r>
              <a:rPr lang="da-DK" dirty="0"/>
              <a:t> på misbrugsbehandlingen (anbefaling 5)</a:t>
            </a:r>
          </a:p>
          <a:p>
            <a:pPr lvl="1"/>
            <a:r>
              <a:rPr lang="da-DK" dirty="0"/>
              <a:t>en bedre </a:t>
            </a:r>
            <a:r>
              <a:rPr lang="da-DK" i="1" dirty="0"/>
              <a:t>dokumentation og evaluering</a:t>
            </a:r>
            <a:r>
              <a:rPr lang="da-DK" dirty="0"/>
              <a:t> af indsatserne (anbefaling 7)</a:t>
            </a:r>
          </a:p>
          <a:p>
            <a:pPr lvl="1"/>
            <a:r>
              <a:rPr lang="da-DK" dirty="0"/>
              <a:t>en politisk strategi for </a:t>
            </a:r>
            <a:r>
              <a:rPr lang="da-DK" i="1" dirty="0"/>
              <a:t>sammenhæng og helhed</a:t>
            </a:r>
            <a:r>
              <a:rPr lang="da-DK" dirty="0"/>
              <a:t> i misbrugsbehandlingen internt i kommunen (anbefaling 12)</a:t>
            </a:r>
          </a:p>
          <a:p>
            <a:endParaRPr lang="da-DK" dirty="0" smtClean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5874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Metode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Metodisk bygget op over seneste undersøgelse fra 2014</a:t>
            </a:r>
          </a:p>
          <a:p>
            <a:r>
              <a:rPr lang="da-DK" dirty="0" smtClean="0"/>
              <a:t>Udført i februar 2016 af ekstern konsulent – Poul </a:t>
            </a:r>
            <a:r>
              <a:rPr lang="da-DK" dirty="0" err="1" smtClean="0"/>
              <a:t>Bjergved</a:t>
            </a:r>
            <a:endParaRPr lang="da-DK" dirty="0" smtClean="0"/>
          </a:p>
          <a:p>
            <a:endParaRPr lang="da-DK" dirty="0"/>
          </a:p>
          <a:p>
            <a:r>
              <a:rPr lang="da-DK" dirty="0"/>
              <a:t>Et kvantitativt spørgeskema til hver </a:t>
            </a:r>
            <a:r>
              <a:rPr lang="da-DK" dirty="0" smtClean="0"/>
              <a:t>kommune.</a:t>
            </a:r>
          </a:p>
          <a:p>
            <a:r>
              <a:rPr lang="da-DK" dirty="0" smtClean="0"/>
              <a:t>En </a:t>
            </a:r>
            <a:r>
              <a:rPr lang="da-DK" dirty="0"/>
              <a:t>kvalitativ evalueringsworkshop i hver af de tre kommuneklynger. </a:t>
            </a:r>
            <a:endParaRPr lang="da-DK" dirty="0" smtClean="0"/>
          </a:p>
          <a:p>
            <a:r>
              <a:rPr lang="da-DK" dirty="0" smtClean="0"/>
              <a:t>Endelig </a:t>
            </a:r>
            <a:r>
              <a:rPr lang="da-DK" dirty="0"/>
              <a:t>er der indsamlet nogle enkelte overordnede statistiske oplysninger fra kommunerne i den nye </a:t>
            </a:r>
            <a:r>
              <a:rPr lang="da-DK" dirty="0" smtClean="0"/>
              <a:t>undersøgelse. </a:t>
            </a:r>
          </a:p>
          <a:p>
            <a:endParaRPr lang="da-DK" dirty="0"/>
          </a:p>
          <a:p>
            <a:r>
              <a:rPr lang="da-DK" dirty="0" smtClean="0"/>
              <a:t>Fremlagt for styregruppen 19/8</a:t>
            </a:r>
            <a:endParaRPr lang="da-DK" dirty="0"/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1202724" y="3415929"/>
            <a:ext cx="9144000" cy="930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Undertitel 2"/>
          <p:cNvSpPr txBox="1">
            <a:spLocks/>
          </p:cNvSpPr>
          <p:nvPr/>
        </p:nvSpPr>
        <p:spPr>
          <a:xfrm>
            <a:off x="1202724" y="4038053"/>
            <a:ext cx="9144000" cy="19111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73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Resultatet </a:t>
            </a:r>
            <a:r>
              <a:rPr lang="da-DK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 forhold til de fem</a:t>
            </a:r>
            <a:r>
              <a:rPr lang="da-DK" sz="28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da-DK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indsatsområder:</a:t>
            </a:r>
            <a:r>
              <a:rPr lang="da-DK" sz="2800" b="1" dirty="0" smtClean="0">
                <a:latin typeface="+mn-lt"/>
              </a:rPr>
              <a:t/>
            </a:r>
            <a:br>
              <a:rPr lang="da-DK" sz="2800" b="1" dirty="0" smtClean="0">
                <a:latin typeface="+mn-lt"/>
              </a:rPr>
            </a:br>
            <a:endParaRPr lang="da-DK" sz="2800" b="1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42985"/>
            <a:ext cx="10515600" cy="474363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da-DK" sz="3200" dirty="0" smtClean="0">
                <a:latin typeface="+mj-lt"/>
              </a:rPr>
              <a:t>Kommunerne </a:t>
            </a:r>
            <a:r>
              <a:rPr lang="da-DK" sz="3200" dirty="0">
                <a:latin typeface="+mj-lt"/>
              </a:rPr>
              <a:t>har et stærkt fokus på den familieorienterede behandling, men kun i et mindretal af kommuner er der tale om en systematisk tilgang. </a:t>
            </a:r>
            <a:endParaRPr lang="da-DK" sz="3200" dirty="0" smtClean="0">
              <a:latin typeface="+mj-lt"/>
            </a:endParaRPr>
          </a:p>
          <a:p>
            <a:pPr lvl="0"/>
            <a:endParaRPr lang="da-DK" sz="1900" dirty="0" smtClean="0">
              <a:effectLst/>
              <a:latin typeface="+mj-lt"/>
            </a:endParaRPr>
          </a:p>
          <a:p>
            <a:pPr lvl="0"/>
            <a:r>
              <a:rPr lang="da-DK" sz="3200" dirty="0">
                <a:latin typeface="+mj-lt"/>
              </a:rPr>
              <a:t>Kommunerne har rykket </a:t>
            </a:r>
            <a:r>
              <a:rPr lang="da-DK" sz="3200" dirty="0" smtClean="0">
                <a:latin typeface="+mj-lt"/>
              </a:rPr>
              <a:t>betydeligt </a:t>
            </a:r>
            <a:r>
              <a:rPr lang="da-DK" sz="3200" dirty="0">
                <a:latin typeface="+mj-lt"/>
              </a:rPr>
              <a:t>hvad angår vedtagne strategier for synlighed, tilgængelighed og tidlig opsporing.  </a:t>
            </a:r>
            <a:endParaRPr lang="da-DK" sz="3200" dirty="0" smtClean="0">
              <a:latin typeface="+mj-lt"/>
            </a:endParaRPr>
          </a:p>
          <a:p>
            <a:pPr lvl="0"/>
            <a:endParaRPr lang="da-DK" sz="1900" dirty="0" smtClean="0">
              <a:effectLst/>
              <a:latin typeface="+mj-lt"/>
            </a:endParaRPr>
          </a:p>
          <a:p>
            <a:pPr lvl="0"/>
            <a:r>
              <a:rPr lang="da-DK" sz="3200" dirty="0">
                <a:latin typeface="+mj-lt"/>
              </a:rPr>
              <a:t>Kommunerne har øget deres systematiske opfølgning/effektmåling af den enkelte borger efter afsluttet behandling, men som helhed er der fortsat en betydelig del af kommunerne, der ikke gør det. </a:t>
            </a:r>
            <a:endParaRPr lang="da-DK" sz="3200" dirty="0" smtClean="0">
              <a:latin typeface="+mj-lt"/>
            </a:endParaRPr>
          </a:p>
          <a:p>
            <a:pPr lvl="0"/>
            <a:endParaRPr lang="da-DK" sz="1700" dirty="0" smtClean="0">
              <a:effectLst/>
              <a:latin typeface="+mj-lt"/>
            </a:endParaRPr>
          </a:p>
          <a:p>
            <a:pPr lvl="0"/>
            <a:r>
              <a:rPr lang="da-DK" sz="3200" dirty="0">
                <a:latin typeface="+mj-lt"/>
              </a:rPr>
              <a:t>Der er uændret kun et lille flertal af kommuner, der systematisk evaluerer og dokumenterer deres indsatser i </a:t>
            </a:r>
            <a:r>
              <a:rPr lang="da-DK" sz="3200" dirty="0" smtClean="0">
                <a:latin typeface="+mj-lt"/>
              </a:rPr>
              <a:t>misbrugsbehandlingen.</a:t>
            </a:r>
          </a:p>
          <a:p>
            <a:pPr lvl="0"/>
            <a:endParaRPr lang="da-DK" sz="1700" dirty="0" smtClean="0">
              <a:effectLst/>
              <a:latin typeface="+mj-lt"/>
            </a:endParaRPr>
          </a:p>
          <a:p>
            <a:pPr lvl="0"/>
            <a:r>
              <a:rPr lang="da-DK" sz="3200" dirty="0">
                <a:latin typeface="+mj-lt"/>
              </a:rPr>
              <a:t>Der er fortsat kun ganske få kommuner, som lever op til anbefalingen om at sikre en sammenhæng i misbrugsbehandlingen internt i kommunen – i form af en strategi for samarbejde og/eller nedskrevne aftaler for det tværfaglige samarbejde.</a:t>
            </a:r>
            <a:endParaRPr lang="da-DK" sz="3200" dirty="0" smtClean="0">
              <a:effectLst/>
              <a:latin typeface="+mj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68269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516"/>
          </a:xfrm>
        </p:spPr>
        <p:txBody>
          <a:bodyPr>
            <a:normAutofit/>
          </a:bodyPr>
          <a:lstStyle/>
          <a:p>
            <a:pPr algn="ctr"/>
            <a:r>
              <a:rPr lang="da-DK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Indstillinger til Styregruppen</a:t>
            </a:r>
            <a:endParaRPr lang="da-DK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231642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</a:rPr>
              <a:t>Et samarbejde om kompetenceudvikling med fokus på familieorienterede metoder</a:t>
            </a:r>
          </a:p>
          <a:p>
            <a:pPr marL="0" indent="0">
              <a:buNone/>
            </a:pPr>
            <a:r>
              <a:rPr lang="da-DK" sz="2000" dirty="0">
                <a:latin typeface="+mj-lt"/>
              </a:rPr>
              <a:t>Der er behov for øget fokus på kompetenceudvikling, herunder kan følgende forslag overvejes:</a:t>
            </a:r>
          </a:p>
          <a:p>
            <a:pPr lvl="0"/>
            <a:r>
              <a:rPr lang="da-DK" sz="2000" dirty="0">
                <a:latin typeface="+mj-lt"/>
              </a:rPr>
              <a:t>behovet </a:t>
            </a:r>
            <a:r>
              <a:rPr lang="da-DK" sz="2200" dirty="0">
                <a:latin typeface="+mj-lt"/>
              </a:rPr>
              <a:t>for</a:t>
            </a:r>
            <a:r>
              <a:rPr lang="da-DK" sz="2000" dirty="0">
                <a:latin typeface="+mj-lt"/>
              </a:rPr>
              <a:t> uddannelse af </a:t>
            </a:r>
            <a:r>
              <a:rPr lang="da-DK" sz="2000" b="1" dirty="0">
                <a:latin typeface="+mj-lt"/>
              </a:rPr>
              <a:t>flere familiebehandlere </a:t>
            </a:r>
            <a:r>
              <a:rPr lang="da-DK" sz="2000" dirty="0">
                <a:latin typeface="+mj-lt"/>
              </a:rPr>
              <a:t>kan eventuelt sikres i et samarbejde mellem kommunerne </a:t>
            </a:r>
          </a:p>
          <a:p>
            <a:pPr lvl="0"/>
            <a:r>
              <a:rPr lang="da-DK" sz="2000" dirty="0">
                <a:latin typeface="+mj-lt"/>
              </a:rPr>
              <a:t>der kan ske en fælles </a:t>
            </a:r>
            <a:r>
              <a:rPr lang="da-DK" sz="2000" b="1" dirty="0">
                <a:latin typeface="+mj-lt"/>
              </a:rPr>
              <a:t>metodeudvikling</a:t>
            </a:r>
            <a:r>
              <a:rPr lang="da-DK" sz="2000" dirty="0">
                <a:latin typeface="+mj-lt"/>
              </a:rPr>
              <a:t> af familieorienteret stofmisbrugsbehandling </a:t>
            </a:r>
          </a:p>
          <a:p>
            <a:pPr lvl="0"/>
            <a:r>
              <a:rPr lang="da-DK" sz="2000" dirty="0">
                <a:latin typeface="+mj-lt"/>
              </a:rPr>
              <a:t>kompetenceudvikling af medarbejdere i opfølgning af </a:t>
            </a:r>
            <a:r>
              <a:rPr lang="da-DK" sz="2000" b="1" dirty="0">
                <a:latin typeface="+mj-lt"/>
              </a:rPr>
              <a:t>progression</a:t>
            </a:r>
            <a:r>
              <a:rPr lang="da-DK" sz="2000" dirty="0">
                <a:latin typeface="+mj-lt"/>
              </a:rPr>
              <a:t> i misbrugsbehandlingen (bedre effektmåling i behandlingen)</a:t>
            </a:r>
          </a:p>
          <a:p>
            <a:pPr lvl="0"/>
            <a:r>
              <a:rPr lang="da-DK" sz="2000" dirty="0">
                <a:latin typeface="+mj-lt"/>
              </a:rPr>
              <a:t>der bør overvejes en </a:t>
            </a:r>
            <a:r>
              <a:rPr lang="da-DK" sz="2000" b="1" dirty="0">
                <a:latin typeface="+mj-lt"/>
              </a:rPr>
              <a:t>ny takststruktur </a:t>
            </a:r>
            <a:r>
              <a:rPr lang="da-DK" sz="2000" dirty="0">
                <a:latin typeface="+mj-lt"/>
              </a:rPr>
              <a:t>for familiebehandlingen, som giver bedre incitamenter for familieorienteret behandling. </a:t>
            </a:r>
            <a:endParaRPr lang="da-DK" sz="2000" dirty="0" smtClean="0">
              <a:latin typeface="+mj-lt"/>
            </a:endParaRPr>
          </a:p>
          <a:p>
            <a:pPr lvl="0"/>
            <a:r>
              <a:rPr lang="da-DK" sz="2000" dirty="0" smtClean="0">
                <a:latin typeface="+mj-lt"/>
              </a:rPr>
              <a:t>Endelig foreslås det, at kommuneklyngerne skal skabe sig et overblik over de faglige kompetencer i </a:t>
            </a:r>
            <a:r>
              <a:rPr lang="da-DK" sz="2000" b="1" dirty="0" smtClean="0">
                <a:latin typeface="+mj-lt"/>
              </a:rPr>
              <a:t>behandlerkorpset </a:t>
            </a:r>
            <a:r>
              <a:rPr lang="da-DK" sz="2000" dirty="0" smtClean="0">
                <a:latin typeface="+mj-lt"/>
              </a:rPr>
              <a:t>som helhed i klyngen. 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xmlns="" val="31177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601"/>
          </a:xfrm>
        </p:spPr>
        <p:txBody>
          <a:bodyPr>
            <a:normAutofit/>
          </a:bodyPr>
          <a:lstStyle/>
          <a:p>
            <a:r>
              <a:rPr lang="da-DK" sz="1800" dirty="0"/>
              <a:t> </a:t>
            </a:r>
            <a:br>
              <a:rPr lang="da-DK" sz="1800" dirty="0"/>
            </a:br>
            <a:endParaRPr lang="da-DK" sz="1800" dirty="0"/>
          </a:p>
        </p:txBody>
      </p:sp>
      <p:sp>
        <p:nvSpPr>
          <p:cNvPr id="3" name="Rektangel 2"/>
          <p:cNvSpPr/>
          <p:nvPr/>
        </p:nvSpPr>
        <p:spPr>
          <a:xfrm>
            <a:off x="606490" y="289249"/>
            <a:ext cx="853751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2000" b="1" dirty="0" smtClean="0">
              <a:latin typeface="+mj-lt"/>
            </a:endParaRPr>
          </a:p>
          <a:p>
            <a:pPr algn="ctr"/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da-DK" sz="2200" b="1" dirty="0">
                <a:solidFill>
                  <a:schemeClr val="accent1">
                    <a:lumMod val="75000"/>
                  </a:schemeClr>
                </a:solidFill>
              </a:rPr>
              <a:t>. En politisk strategi for </a:t>
            </a:r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</a:rPr>
              <a:t>synlighed, tilgængelighed og tidlig opsporing</a:t>
            </a:r>
          </a:p>
          <a:p>
            <a:r>
              <a:rPr lang="da-DK" sz="2000" dirty="0">
                <a:latin typeface="+mj-lt"/>
              </a:rPr>
              <a:t/>
            </a:r>
            <a:br>
              <a:rPr lang="da-DK" sz="2000" dirty="0">
                <a:latin typeface="+mj-lt"/>
              </a:rPr>
            </a:br>
            <a:r>
              <a:rPr lang="da-DK" sz="2000" dirty="0">
                <a:latin typeface="+mj-lt"/>
              </a:rPr>
              <a:t>Projektgruppen peger på, at </a:t>
            </a:r>
            <a:endParaRPr lang="da-DK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+mj-lt"/>
              </a:rPr>
              <a:t>en </a:t>
            </a:r>
            <a:r>
              <a:rPr lang="da-DK" sz="2000" b="1" i="1" dirty="0">
                <a:latin typeface="+mj-lt"/>
              </a:rPr>
              <a:t>politik</a:t>
            </a:r>
            <a:r>
              <a:rPr lang="da-DK" sz="2000" i="1" dirty="0">
                <a:latin typeface="+mj-lt"/>
              </a:rPr>
              <a:t> </a:t>
            </a:r>
            <a:r>
              <a:rPr lang="da-DK" sz="2000" i="1" dirty="0" smtClean="0">
                <a:latin typeface="+mj-lt"/>
              </a:rPr>
              <a:t> for </a:t>
            </a:r>
            <a:r>
              <a:rPr lang="da-DK" sz="2000" i="1" dirty="0">
                <a:latin typeface="+mj-lt"/>
              </a:rPr>
              <a:t>udsatte- og rusmiddelområdet</a:t>
            </a:r>
            <a:r>
              <a:rPr lang="da-DK" sz="2000" dirty="0">
                <a:latin typeface="+mj-lt"/>
              </a:rPr>
              <a:t> kan være lokomotiv og give strategisk fremdrift for indsatserne på tværs af fagområder i den enkelte kommune.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>
                <a:latin typeface="+mj-lt"/>
              </a:rPr>
              <a:t>Hvis kommunerne </a:t>
            </a:r>
            <a:r>
              <a:rPr lang="da-DK" dirty="0">
                <a:latin typeface="+mj-lt"/>
              </a:rPr>
              <a:t>har en højere grad af helhedsorienteret tænkning i borgerforløb, vil </a:t>
            </a:r>
            <a:r>
              <a:rPr lang="da-DK" b="1" i="1" dirty="0">
                <a:latin typeface="+mj-lt"/>
              </a:rPr>
              <a:t>misbrugsproblemer i højere grad </a:t>
            </a:r>
            <a:r>
              <a:rPr lang="da-DK" dirty="0">
                <a:latin typeface="+mj-lt"/>
              </a:rPr>
              <a:t>blive identificeret og derved kan det betyde, at mange andre faglige indsatser </a:t>
            </a:r>
            <a:r>
              <a:rPr lang="da-DK" dirty="0" smtClean="0">
                <a:latin typeface="+mj-lt"/>
              </a:rPr>
              <a:t>lykkes. </a:t>
            </a:r>
            <a:endParaRPr lang="da-DK" sz="2000" dirty="0" smtClean="0">
              <a:latin typeface="+mj-lt"/>
            </a:endParaRPr>
          </a:p>
          <a:p>
            <a:endParaRPr lang="da-DK" dirty="0" smtClean="0">
              <a:latin typeface="+mj-lt"/>
            </a:endParaRPr>
          </a:p>
          <a:p>
            <a:endParaRPr lang="da-DK" dirty="0">
              <a:latin typeface="+mj-lt"/>
            </a:endParaRPr>
          </a:p>
          <a:p>
            <a:endParaRPr lang="da-DK" dirty="0" smtClean="0">
              <a:latin typeface="+mj-lt"/>
            </a:endParaRPr>
          </a:p>
          <a:p>
            <a:endParaRPr lang="da-DK" dirty="0">
              <a:latin typeface="+mj-lt"/>
            </a:endParaRPr>
          </a:p>
          <a:p>
            <a:r>
              <a:rPr lang="da-DK" dirty="0">
                <a:latin typeface="+mj-lt"/>
              </a:rPr>
              <a:t/>
            </a:r>
            <a:br>
              <a:rPr lang="da-DK" dirty="0">
                <a:latin typeface="+mj-lt"/>
              </a:rPr>
            </a:br>
            <a:endParaRPr lang="da-D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996778" y="158738"/>
            <a:ext cx="1037967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2000" dirty="0">
              <a:latin typeface="+mj-lt"/>
            </a:endParaRPr>
          </a:p>
          <a:p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da-DK" sz="2200" b="1" dirty="0">
                <a:solidFill>
                  <a:schemeClr val="accent1">
                    <a:lumMod val="75000"/>
                  </a:schemeClr>
                </a:solidFill>
              </a:rPr>
              <a:t>. En systematisk opfølgning på misbrugsbehandlingen</a:t>
            </a:r>
          </a:p>
          <a:p>
            <a:endParaRPr lang="da-DK" sz="1200" dirty="0">
              <a:latin typeface="+mj-lt"/>
            </a:endParaRPr>
          </a:p>
          <a:p>
            <a:r>
              <a:rPr lang="da-DK" sz="2000" dirty="0">
                <a:latin typeface="+mj-lt"/>
              </a:rPr>
              <a:t>Kommunerne har samlet set øget deres opfyldelse af den systematiske </a:t>
            </a:r>
            <a:r>
              <a:rPr lang="da-DK" sz="2000" dirty="0" smtClean="0">
                <a:latin typeface="+mj-lt"/>
              </a:rPr>
              <a:t>opfølgning på </a:t>
            </a:r>
            <a:r>
              <a:rPr lang="da-DK" sz="2000" dirty="0">
                <a:latin typeface="+mj-lt"/>
              </a:rPr>
              <a:t>den enkelte borger efter afsluttet </a:t>
            </a:r>
            <a:r>
              <a:rPr lang="da-DK" sz="2000" dirty="0" smtClean="0">
                <a:latin typeface="+mj-lt"/>
              </a:rPr>
              <a:t>behandling. </a:t>
            </a:r>
            <a:r>
              <a:rPr lang="da-DK" sz="2000" dirty="0">
                <a:latin typeface="+mj-lt"/>
              </a:rPr>
              <a:t>Projektgruppen mener, at man bør udvikle et fælles </a:t>
            </a:r>
            <a:r>
              <a:rPr lang="da-DK" sz="2000" b="1" dirty="0">
                <a:latin typeface="+mj-lt"/>
              </a:rPr>
              <a:t>opfølgningsredskab</a:t>
            </a:r>
            <a:r>
              <a:rPr lang="da-DK" sz="2000" dirty="0">
                <a:latin typeface="+mj-lt"/>
              </a:rPr>
              <a:t> i </a:t>
            </a:r>
            <a:r>
              <a:rPr lang="da-DK" sz="2000" dirty="0" smtClean="0">
                <a:latin typeface="+mj-lt"/>
              </a:rPr>
              <a:t>regionen (</a:t>
            </a:r>
            <a:r>
              <a:rPr lang="da-DK" sz="2000" dirty="0">
                <a:latin typeface="+mj-lt"/>
              </a:rPr>
              <a:t>eller hele </a:t>
            </a:r>
            <a:r>
              <a:rPr lang="da-DK" sz="2000" dirty="0" smtClean="0">
                <a:latin typeface="+mj-lt"/>
              </a:rPr>
              <a:t>Danmark). </a:t>
            </a:r>
            <a:r>
              <a:rPr lang="da-DK" sz="2000" dirty="0">
                <a:latin typeface="+mj-lt"/>
              </a:rPr>
              <a:t>Et opfølgningsredskab vil fremme arbejdet med </a:t>
            </a:r>
            <a:r>
              <a:rPr lang="da-DK" sz="2000" b="1" dirty="0">
                <a:latin typeface="+mj-lt"/>
              </a:rPr>
              <a:t>effektmåling og samarbejdet om behandlingsindsatser </a:t>
            </a:r>
            <a:r>
              <a:rPr lang="da-DK" sz="2000" dirty="0">
                <a:latin typeface="+mj-lt"/>
              </a:rPr>
              <a:t>mellem kommunerne. 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996778" y="3379369"/>
            <a:ext cx="9000930" cy="8277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4. En bedre dokumentation og evaluering af indsatser</a:t>
            </a:r>
            <a:r>
              <a:rPr lang="da-DK" sz="2000" b="1" dirty="0" smtClean="0"/>
              <a:t/>
            </a:r>
            <a:br>
              <a:rPr lang="da-DK" sz="2000" b="1" dirty="0" smtClean="0"/>
            </a:br>
            <a:r>
              <a:rPr lang="da-DK" sz="1200" b="1" dirty="0" smtClean="0"/>
              <a:t/>
            </a:r>
            <a:br>
              <a:rPr lang="da-DK" sz="1200" b="1" dirty="0" smtClean="0"/>
            </a:br>
            <a:r>
              <a:rPr lang="da-DK" sz="2000" dirty="0" smtClean="0"/>
              <a:t>Adgang til egne data fra ministerier og styrelser.</a:t>
            </a:r>
            <a:endParaRPr lang="da-DK" sz="2000" dirty="0"/>
          </a:p>
        </p:txBody>
      </p:sp>
      <p:sp>
        <p:nvSpPr>
          <p:cNvPr id="4" name="Undertitel 2"/>
          <p:cNvSpPr txBox="1">
            <a:spLocks/>
          </p:cNvSpPr>
          <p:nvPr/>
        </p:nvSpPr>
        <p:spPr>
          <a:xfrm>
            <a:off x="996778" y="4657746"/>
            <a:ext cx="9072465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200" b="1" dirty="0" smtClean="0">
                <a:solidFill>
                  <a:schemeClr val="accent1">
                    <a:lumMod val="75000"/>
                  </a:schemeClr>
                </a:solidFill>
              </a:rPr>
              <a:t>5. En politisk strategi for sammenhæng og helhed  i misbrugsbehandlingen internt i kommunen</a:t>
            </a:r>
          </a:p>
          <a:p>
            <a:pPr marL="0" indent="0">
              <a:buNone/>
            </a:pPr>
            <a:r>
              <a:rPr lang="da-DK" sz="2000" dirty="0" smtClean="0">
                <a:latin typeface="+mj-lt"/>
              </a:rPr>
              <a:t>Det er Projektgruppens anbefaling, at der skabes større politisk bevågenhed og ledelsesmæssig efterspørgsel af tværfagligt samarbejde, gerne kodificeret i samarbejdsaftaler, der sikrer koordineret tværfaglighed i forhold til den enkelte borger. </a:t>
            </a:r>
            <a:endParaRPr lang="da-D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83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702</Words>
  <Application>Microsoft Office PowerPoint</Application>
  <PresentationFormat>Brugerdefineret</PresentationFormat>
  <Paragraphs>110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Office-tema</vt:lpstr>
      <vt:lpstr> Statusprojekt på   kommunernes misbrugsbehandling    i region Sjælland  </vt:lpstr>
      <vt:lpstr>Dias nummer 2</vt:lpstr>
      <vt:lpstr>Formål med undersøgelsen</vt:lpstr>
      <vt:lpstr>Omdrejningspunkter</vt:lpstr>
      <vt:lpstr>Metode</vt:lpstr>
      <vt:lpstr>Resultatet i forhold til de fem indsatsområder: </vt:lpstr>
      <vt:lpstr>Indstillinger til Styregruppen</vt:lpstr>
      <vt:lpstr>  </vt:lpstr>
      <vt:lpstr>Dias nummer 9</vt:lpstr>
      <vt:lpstr>Styregruppens beslutning - uddrag</vt:lpstr>
    </vt:vector>
  </TitlesOfParts>
  <Company>Slagelse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Lena Andersen</dc:creator>
  <cp:lastModifiedBy>Povl Skov</cp:lastModifiedBy>
  <cp:revision>25</cp:revision>
  <cp:lastPrinted>2016-08-18T09:58:15Z</cp:lastPrinted>
  <dcterms:created xsi:type="dcterms:W3CDTF">2016-08-18T08:58:34Z</dcterms:created>
  <dcterms:modified xsi:type="dcterms:W3CDTF">2016-10-06T19:20:25Z</dcterms:modified>
</cp:coreProperties>
</file>