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9"/>
  </p:notesMasterIdLst>
  <p:handoutMasterIdLst>
    <p:handoutMasterId r:id="rId10"/>
  </p:handoutMasterIdLst>
  <p:sldIdLst>
    <p:sldId id="585" r:id="rId3"/>
    <p:sldId id="590" r:id="rId4"/>
    <p:sldId id="589" r:id="rId5"/>
    <p:sldId id="571" r:id="rId6"/>
    <p:sldId id="584" r:id="rId7"/>
    <p:sldId id="591" r:id="rId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e Wittek-Holmberg" initials="LW" lastIdx="18" clrIdx="0">
    <p:extLst/>
  </p:cmAuthor>
  <p:cmAuthor id="2" name="Sidsel de Vos" initials="SdV" lastIdx="2" clrIdx="1">
    <p:extLst/>
  </p:cmAuthor>
  <p:cmAuthor id="3" name="Katrine Schjødt Vammen" initials="KSV" lastIdx="7" clrIdx="2">
    <p:extLst>
      <p:ext uri="{19B8F6BF-5375-455C-9EA6-DF929625EA0E}">
        <p15:presenceInfo xmlns:p15="http://schemas.microsoft.com/office/powerpoint/2012/main" xmlns="" userId="S-1-5-21-4226857162-2053860783-719565390-1208" providerId="AD"/>
      </p:ext>
    </p:extLst>
  </p:cmAuthor>
  <p:cmAuthor id="4" name="trine svarrer" initials="ts" lastIdx="11" clrIdx="3"/>
  <p:cmAuthor id="5" name="Lene" initials="L" lastIdx="1" clrIdx="4">
    <p:extLst>
      <p:ext uri="{19B8F6BF-5375-455C-9EA6-DF929625EA0E}">
        <p15:presenceInfo xmlns:p15="http://schemas.microsoft.com/office/powerpoint/2012/main" xmlns="" userId="df365d4f7a62a8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7" autoAdjust="0"/>
    <p:restoredTop sz="86355" autoAdjust="0"/>
  </p:normalViewPr>
  <p:slideViewPr>
    <p:cSldViewPr snapToGrid="0">
      <p:cViewPr varScale="1">
        <p:scale>
          <a:sx n="78" d="100"/>
          <a:sy n="78" d="100"/>
        </p:scale>
        <p:origin x="-5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0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8055"/>
          </a:xfrm>
          <a:prstGeom prst="rect">
            <a:avLst/>
          </a:prstGeom>
        </p:spPr>
        <p:txBody>
          <a:bodyPr vert="horz" lIns="91361" tIns="45678" rIns="91361" bIns="45678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361" tIns="45678" rIns="91361" bIns="45678" rtlCol="0"/>
          <a:lstStyle>
            <a:lvl1pPr algn="r">
              <a:defRPr sz="1200"/>
            </a:lvl1pPr>
          </a:lstStyle>
          <a:p>
            <a:fld id="{A5A43155-E6B4-47FC-846D-A03FCC2A72F6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28590"/>
            <a:ext cx="2945659" cy="498055"/>
          </a:xfrm>
          <a:prstGeom prst="rect">
            <a:avLst/>
          </a:prstGeom>
        </p:spPr>
        <p:txBody>
          <a:bodyPr vert="horz" lIns="91361" tIns="45678" rIns="91361" bIns="45678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90"/>
            <a:ext cx="2945659" cy="498055"/>
          </a:xfrm>
          <a:prstGeom prst="rect">
            <a:avLst/>
          </a:prstGeom>
        </p:spPr>
        <p:txBody>
          <a:bodyPr vert="horz" lIns="91361" tIns="45678" rIns="91361" bIns="45678" rtlCol="0" anchor="b"/>
          <a:lstStyle>
            <a:lvl1pPr algn="r">
              <a:defRPr sz="1200"/>
            </a:lvl1pPr>
          </a:lstStyle>
          <a:p>
            <a:fld id="{159A041E-5F27-41AD-8577-42966D75C26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410028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45659" cy="498055"/>
          </a:xfrm>
          <a:prstGeom prst="rect">
            <a:avLst/>
          </a:prstGeom>
        </p:spPr>
        <p:txBody>
          <a:bodyPr vert="horz" lIns="91361" tIns="45678" rIns="91361" bIns="45678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361" tIns="45678" rIns="91361" bIns="45678" rtlCol="0"/>
          <a:lstStyle>
            <a:lvl1pPr algn="r">
              <a:defRPr sz="1200"/>
            </a:lvl1pPr>
          </a:lstStyle>
          <a:p>
            <a:fld id="{EED00943-DB96-4586-90E4-035F1FCA4283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1" tIns="45678" rIns="91361" bIns="45678" rtlCol="0" anchor="ctr"/>
          <a:lstStyle/>
          <a:p>
            <a:endParaRPr lang="da-DK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201"/>
            <a:ext cx="5438140" cy="3908614"/>
          </a:xfrm>
          <a:prstGeom prst="rect">
            <a:avLst/>
          </a:prstGeom>
        </p:spPr>
        <p:txBody>
          <a:bodyPr vert="horz" lIns="91361" tIns="45678" rIns="91361" bIns="456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590"/>
            <a:ext cx="2945659" cy="498055"/>
          </a:xfrm>
          <a:prstGeom prst="rect">
            <a:avLst/>
          </a:prstGeom>
        </p:spPr>
        <p:txBody>
          <a:bodyPr vert="horz" lIns="91361" tIns="45678" rIns="91361" bIns="45678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90"/>
            <a:ext cx="2945659" cy="498055"/>
          </a:xfrm>
          <a:prstGeom prst="rect">
            <a:avLst/>
          </a:prstGeom>
        </p:spPr>
        <p:txBody>
          <a:bodyPr vert="horz" lIns="91361" tIns="45678" rIns="91361" bIns="45678" rtlCol="0" anchor="b"/>
          <a:lstStyle>
            <a:lvl1pPr algn="r">
              <a:defRPr sz="1200"/>
            </a:lvl1pPr>
          </a:lstStyle>
          <a:p>
            <a:fld id="{F4B93403-1EDE-4E52-9801-175A6BD045D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790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93403-1EDE-4E52-9801-175A6BD045D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5768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439" y="1415701"/>
            <a:ext cx="11236586" cy="3243957"/>
          </a:xfrm>
        </p:spPr>
        <p:txBody>
          <a:bodyPr anchor="ctr" anchorCtr="0">
            <a:noAutofit/>
          </a:bodyPr>
          <a:lstStyle>
            <a:lvl1pPr algn="ctr">
              <a:defRPr sz="9600" b="1" baseline="0">
                <a:latin typeface="+mj-lt"/>
              </a:defRPr>
            </a:lvl1pPr>
          </a:lstStyle>
          <a:p>
            <a:r>
              <a:rPr lang="en-US" dirty="0" err="1" smtClean="0"/>
              <a:t>Forside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r>
              <a:rPr lang="da-DK" dirty="0" smtClean="0"/>
              <a:t>basismodul</a:t>
            </a:r>
            <a:endParaRPr lang="da-DK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2903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vskade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  <p:pic>
        <p:nvPicPr>
          <p:cNvPr id="20" name="Billed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593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og SS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541" y="-47250"/>
            <a:ext cx="12276000" cy="690525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9554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iseforstyrrelse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  <p:pic>
        <p:nvPicPr>
          <p:cNvPr id="16" name="Billed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3541" y="-91997"/>
            <a:ext cx="12355551" cy="694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36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1" y="-31876"/>
            <a:ext cx="12275039" cy="558392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r>
              <a:rPr lang="da-DK" dirty="0" smtClean="0"/>
              <a:t>basismodul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8910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8" y="87319"/>
            <a:ext cx="3255048" cy="1484536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r>
              <a:rPr lang="da-DK" dirty="0" smtClean="0"/>
              <a:t>basismodul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22622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el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7" y="87319"/>
            <a:ext cx="3255048" cy="148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r>
              <a:rPr lang="da-DK" dirty="0" smtClean="0"/>
              <a:t>basismodul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01007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else Ko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7" y="87319"/>
            <a:ext cx="3255048" cy="148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7" name="Group 6"/>
          <p:cNvGrpSpPr/>
          <p:nvPr/>
        </p:nvGrpSpPr>
        <p:grpSpPr>
          <a:xfrm>
            <a:off x="6555356" y="1690687"/>
            <a:ext cx="3446124" cy="2159417"/>
            <a:chOff x="4572733" y="2101684"/>
            <a:chExt cx="2448088" cy="1534025"/>
          </a:xfrm>
        </p:grpSpPr>
        <p:sp>
          <p:nvSpPr>
            <p:cNvPr id="6" name="Rounded Rectangle 5"/>
            <p:cNvSpPr/>
            <p:nvPr/>
          </p:nvSpPr>
          <p:spPr>
            <a:xfrm>
              <a:off x="5845618" y="2101684"/>
              <a:ext cx="1175203" cy="1534025"/>
            </a:xfrm>
            <a:prstGeom prst="roundRect">
              <a:avLst>
                <a:gd name="adj" fmla="val 744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0" rtlCol="0" anchor="t" anchorCtr="0"/>
            <a:lstStyle/>
            <a:p>
              <a:pPr algn="ctr"/>
              <a:r>
                <a:rPr lang="da-DK" sz="2000" b="1" dirty="0" smtClean="0">
                  <a:solidFill>
                    <a:schemeClr val="tx1"/>
                  </a:solidFill>
                </a:rPr>
                <a:t>Uenig</a:t>
              </a:r>
              <a:endParaRPr lang="da-D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72733" y="2101684"/>
              <a:ext cx="1175202" cy="1534025"/>
            </a:xfrm>
            <a:prstGeom prst="roundRect">
              <a:avLst>
                <a:gd name="adj" fmla="val 74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0" rtlCol="0" anchor="t" anchorCtr="0"/>
            <a:lstStyle/>
            <a:p>
              <a:pPr algn="ctr"/>
              <a:r>
                <a:rPr lang="da-DK" sz="2000" b="1" dirty="0" smtClean="0">
                  <a:solidFill>
                    <a:schemeClr val="tx1"/>
                  </a:solidFill>
                </a:rPr>
                <a:t>Enig</a:t>
              </a:r>
              <a:endParaRPr lang="da-DK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190522" y="1690688"/>
            <a:ext cx="3963632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9423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else Ko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7" y="87319"/>
            <a:ext cx="3255048" cy="148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7" name="Group 6"/>
          <p:cNvGrpSpPr/>
          <p:nvPr/>
        </p:nvGrpSpPr>
        <p:grpSpPr>
          <a:xfrm>
            <a:off x="10490281" y="467280"/>
            <a:ext cx="1222744" cy="1102033"/>
            <a:chOff x="5100722" y="2405172"/>
            <a:chExt cx="1920096" cy="1730542"/>
          </a:xfrm>
        </p:grpSpPr>
        <p:sp>
          <p:nvSpPr>
            <p:cNvPr id="6" name="Rounded Rectangle 5"/>
            <p:cNvSpPr/>
            <p:nvPr/>
          </p:nvSpPr>
          <p:spPr>
            <a:xfrm rot="521520">
              <a:off x="5845615" y="2601688"/>
              <a:ext cx="1175203" cy="1534026"/>
            </a:xfrm>
            <a:prstGeom prst="roundRect">
              <a:avLst>
                <a:gd name="adj" fmla="val 744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Rounded Rectangle 13"/>
            <p:cNvSpPr/>
            <p:nvPr/>
          </p:nvSpPr>
          <p:spPr>
            <a:xfrm rot="21180890">
              <a:off x="5100722" y="2405172"/>
              <a:ext cx="1175203" cy="1534026"/>
            </a:xfrm>
            <a:prstGeom prst="roundRect">
              <a:avLst>
                <a:gd name="adj" fmla="val 74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7720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F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0719" y="22302"/>
            <a:ext cx="3352199" cy="18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836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 og SF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  <p:pic>
        <p:nvPicPr>
          <p:cNvPr id="14" name="Billed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320" y="328406"/>
            <a:ext cx="1682445" cy="13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397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357188" indent="-357188">
              <a:buFont typeface="+mj-lt"/>
              <a:buAutoNum type="arabicParenR"/>
              <a:tabLst>
                <a:tab pos="273050" algn="l"/>
              </a:tabLst>
              <a:defRPr sz="2000"/>
            </a:lvl1pPr>
            <a:lvl2pPr marL="800100" indent="-342900">
              <a:buFont typeface="+mj-lt"/>
              <a:buAutoNum type="arabicParenR"/>
              <a:defRPr sz="1800"/>
            </a:lvl2pPr>
            <a:lvl3pPr marL="1257300" indent="-342900">
              <a:buFont typeface="+mj-lt"/>
              <a:buAutoNum type="arabicParenR"/>
              <a:defRPr sz="1600"/>
            </a:lvl3pPr>
            <a:lvl4pPr marL="1714500" indent="-342900">
              <a:buFont typeface="+mj-lt"/>
              <a:buAutoNum type="arabicParenR"/>
              <a:defRPr sz="1400"/>
            </a:lvl4pPr>
            <a:lvl5pPr marL="2171700" indent="-342900">
              <a:buFont typeface="+mj-lt"/>
              <a:buAutoNum type="arabicParenR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smtClean="0"/>
              <a:t>Program</a:t>
            </a:r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endParaRPr lang="da-DK" dirty="0" smtClean="0"/>
          </a:p>
          <a:p>
            <a:r>
              <a:rPr lang="da-DK" dirty="0" smtClean="0"/>
              <a:t>basismodul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20495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vskad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5278" y="65652"/>
            <a:ext cx="3372154" cy="18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910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8" y="87319"/>
            <a:ext cx="3255048" cy="1485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r>
              <a:rPr lang="da-DK" dirty="0" smtClean="0"/>
              <a:t>basismodul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91222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488A-A066-42A3-90D2-56652A111C39}" type="datetimeFigureOut">
              <a:rPr lang="da-DK" smtClean="0"/>
              <a:pPr/>
              <a:t>15-04-2016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D227-4250-40A2-A128-04ED299BFBB6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467466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6439" y="1415701"/>
            <a:ext cx="11236586" cy="3243957"/>
          </a:xfrm>
        </p:spPr>
        <p:txBody>
          <a:bodyPr anchor="ctr" anchorCtr="0">
            <a:noAutofit/>
          </a:bodyPr>
          <a:lstStyle>
            <a:lvl1pPr algn="ctr">
              <a:defRPr sz="9600" b="1" baseline="0">
                <a:latin typeface="+mj-lt"/>
              </a:defRPr>
            </a:lvl1pPr>
          </a:lstStyle>
          <a:p>
            <a:r>
              <a:rPr lang="en-US" dirty="0" err="1" smtClean="0"/>
              <a:t>Forside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r>
              <a:rPr lang="da-DK" dirty="0" smtClean="0"/>
              <a:t>basismodul</a:t>
            </a:r>
            <a:endParaRPr lang="da-DK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717778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357188" indent="-357188">
              <a:buFont typeface="+mj-lt"/>
              <a:buAutoNum type="arabicParenR"/>
              <a:tabLst>
                <a:tab pos="273050" algn="l"/>
              </a:tabLst>
              <a:defRPr sz="2000"/>
            </a:lvl1pPr>
            <a:lvl2pPr marL="800100" indent="-342900">
              <a:buFont typeface="+mj-lt"/>
              <a:buAutoNum type="arabicParenR"/>
              <a:defRPr sz="1800"/>
            </a:lvl2pPr>
            <a:lvl3pPr marL="1257300" indent="-342900">
              <a:buFont typeface="+mj-lt"/>
              <a:buAutoNum type="arabicParenR"/>
              <a:defRPr sz="1600"/>
            </a:lvl3pPr>
            <a:lvl4pPr marL="1714500" indent="-342900">
              <a:buFont typeface="+mj-lt"/>
              <a:buAutoNum type="arabicParenR"/>
              <a:defRPr sz="1400"/>
            </a:lvl4pPr>
            <a:lvl5pPr marL="2171700" indent="-342900">
              <a:buFont typeface="+mj-lt"/>
              <a:buAutoNum type="arabicParenR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smtClean="0"/>
              <a:t>Program</a:t>
            </a:r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43664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13723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190520" y="1690688"/>
            <a:ext cx="7810729" cy="38925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Klik ikon for at indsætte billede</a:t>
            </a:r>
            <a:endParaRPr lang="da-DK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35632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ud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190520" y="688490"/>
            <a:ext cx="7810729" cy="489474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Klik ikon for at indsætte billede</a:t>
            </a:r>
            <a:endParaRPr lang="da-DK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94302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0521" y="1415701"/>
            <a:ext cx="7810959" cy="3243957"/>
          </a:xfrm>
        </p:spPr>
        <p:txBody>
          <a:bodyPr anchor="ctr" anchorCtr="0">
            <a:noAutofit/>
          </a:bodyPr>
          <a:lstStyle>
            <a:lvl1pPr algn="ctr">
              <a:defRPr sz="6600" b="1">
                <a:latin typeface="+mj-lt"/>
              </a:defRPr>
            </a:lvl1pPr>
          </a:lstStyle>
          <a:p>
            <a:r>
              <a:rPr lang="en-US" dirty="0" smtClean="0"/>
              <a:t>Breaker </a:t>
            </a:r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4798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2" y="-31876"/>
            <a:ext cx="12275040" cy="559829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97764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r>
              <a:rPr lang="da-DK" dirty="0" smtClean="0"/>
              <a:t>Årsmøde i dansk selskab for spiseforstyrrelser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535032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else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1" y="-31876"/>
            <a:ext cx="12275039" cy="5588714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11822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2" y="-31876"/>
            <a:ext cx="12275040" cy="560309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656221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1" y="-31876"/>
            <a:ext cx="12275039" cy="558392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50376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8" y="87319"/>
            <a:ext cx="3255048" cy="1484536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23597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el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7" y="87319"/>
            <a:ext cx="3255048" cy="148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31585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else Kor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7" y="87319"/>
            <a:ext cx="3255048" cy="148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7" name="Group 6"/>
          <p:cNvGrpSpPr/>
          <p:nvPr/>
        </p:nvGrpSpPr>
        <p:grpSpPr>
          <a:xfrm>
            <a:off x="6555356" y="1690687"/>
            <a:ext cx="3446124" cy="2159417"/>
            <a:chOff x="4572733" y="2101684"/>
            <a:chExt cx="2448088" cy="1534025"/>
          </a:xfrm>
        </p:grpSpPr>
        <p:sp>
          <p:nvSpPr>
            <p:cNvPr id="6" name="Rounded Rectangle 5"/>
            <p:cNvSpPr/>
            <p:nvPr/>
          </p:nvSpPr>
          <p:spPr>
            <a:xfrm>
              <a:off x="5845618" y="2101684"/>
              <a:ext cx="1175203" cy="1534025"/>
            </a:xfrm>
            <a:prstGeom prst="roundRect">
              <a:avLst>
                <a:gd name="adj" fmla="val 744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0" rtlCol="0" anchor="t" anchorCtr="0"/>
            <a:lstStyle/>
            <a:p>
              <a:pPr algn="ctr"/>
              <a:r>
                <a:rPr lang="da-DK" sz="2000" b="1" dirty="0" smtClean="0">
                  <a:solidFill>
                    <a:schemeClr val="tx1"/>
                  </a:solidFill>
                </a:rPr>
                <a:t>Uenig</a:t>
              </a:r>
              <a:endParaRPr lang="da-DK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572733" y="2101684"/>
              <a:ext cx="1175202" cy="1534025"/>
            </a:xfrm>
            <a:prstGeom prst="roundRect">
              <a:avLst>
                <a:gd name="adj" fmla="val 74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20000" rtlCol="0" anchor="t" anchorCtr="0"/>
            <a:lstStyle/>
            <a:p>
              <a:pPr algn="ctr"/>
              <a:r>
                <a:rPr lang="da-DK" sz="2000" b="1" dirty="0" smtClean="0">
                  <a:solidFill>
                    <a:schemeClr val="tx1"/>
                  </a:solidFill>
                </a:rPr>
                <a:t>Enig</a:t>
              </a:r>
              <a:endParaRPr lang="da-DK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190522" y="1690688"/>
            <a:ext cx="3963632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64775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else Kor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7" y="87319"/>
            <a:ext cx="3255048" cy="1481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grpSp>
        <p:nvGrpSpPr>
          <p:cNvPr id="7" name="Group 6"/>
          <p:cNvGrpSpPr/>
          <p:nvPr/>
        </p:nvGrpSpPr>
        <p:grpSpPr>
          <a:xfrm>
            <a:off x="10490281" y="467280"/>
            <a:ext cx="1222744" cy="1102033"/>
            <a:chOff x="5100722" y="2405172"/>
            <a:chExt cx="1920096" cy="1730542"/>
          </a:xfrm>
        </p:grpSpPr>
        <p:sp>
          <p:nvSpPr>
            <p:cNvPr id="6" name="Rounded Rectangle 5"/>
            <p:cNvSpPr/>
            <p:nvPr/>
          </p:nvSpPr>
          <p:spPr>
            <a:xfrm rot="521520">
              <a:off x="5845615" y="2601688"/>
              <a:ext cx="1175203" cy="1534026"/>
            </a:xfrm>
            <a:prstGeom prst="roundRect">
              <a:avLst>
                <a:gd name="adj" fmla="val 744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4" name="Rounded Rectangle 13"/>
            <p:cNvSpPr/>
            <p:nvPr/>
          </p:nvSpPr>
          <p:spPr>
            <a:xfrm rot="21180890">
              <a:off x="5100722" y="2405172"/>
              <a:ext cx="1175203" cy="1534026"/>
            </a:xfrm>
            <a:prstGeom prst="roundRect">
              <a:avLst>
                <a:gd name="adj" fmla="val 7448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35744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788" y="87319"/>
            <a:ext cx="3255048" cy="1485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0521" y="1690688"/>
            <a:ext cx="7810959" cy="3892129"/>
          </a:xfrm>
        </p:spPr>
        <p:txBody>
          <a:bodyPr lIns="0" tIns="0" rIns="0" bIns="0">
            <a:normAutofit/>
          </a:bodyPr>
          <a:lstStyle>
            <a:lvl1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2000"/>
            </a:lvl1pPr>
            <a:lvl2pPr marL="536575" indent="-263525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800"/>
            </a:lvl2pPr>
            <a:lvl3pPr marL="809625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600"/>
            </a:lvl3pPr>
            <a:lvl4pPr marL="1071563" indent="-261938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4pPr>
            <a:lvl5pPr marL="1344613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¤"/>
              <a:defRPr sz="1400"/>
            </a:lvl5pPr>
          </a:lstStyle>
          <a:p>
            <a:pPr lvl="0"/>
            <a:r>
              <a:rPr lang="en-US" dirty="0" err="1" smtClean="0"/>
              <a:t>Tekst</a:t>
            </a:r>
            <a:endParaRPr lang="en-US" dirty="0" smtClean="0"/>
          </a:p>
          <a:p>
            <a:pPr lvl="1"/>
            <a:r>
              <a:rPr lang="en-US" dirty="0" err="1" smtClean="0"/>
              <a:t>Tekst</a:t>
            </a:r>
            <a:endParaRPr lang="en-US" dirty="0" smtClean="0"/>
          </a:p>
          <a:p>
            <a:pPr lvl="2"/>
            <a:r>
              <a:rPr lang="en-US" dirty="0" err="1" smtClean="0"/>
              <a:t>Tekst</a:t>
            </a:r>
            <a:endParaRPr lang="en-US" dirty="0" smtClean="0"/>
          </a:p>
          <a:p>
            <a:pPr lvl="3"/>
            <a:r>
              <a:rPr lang="en-US" dirty="0" err="1" smtClean="0"/>
              <a:t>Tekst</a:t>
            </a:r>
            <a:endParaRPr lang="en-US" dirty="0" smtClean="0"/>
          </a:p>
          <a:p>
            <a:pPr lvl="4"/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6924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190520" y="1690688"/>
            <a:ext cx="7810729" cy="38925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Klik ikon for at indsætte billede</a:t>
            </a:r>
            <a:endParaRPr lang="da-DK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90521" y="467788"/>
            <a:ext cx="7810959" cy="940098"/>
          </a:xfrm>
        </p:spPr>
        <p:txBody>
          <a:bodyPr lIns="0" tIns="0" rIns="0" bIns="0"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3681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ud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2190520" y="688490"/>
            <a:ext cx="7810729" cy="489474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 smtClean="0"/>
              <a:t>Klik ikon for at indsætte billede</a:t>
            </a:r>
            <a:endParaRPr lang="da-DK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2031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90521" y="1415701"/>
            <a:ext cx="7810959" cy="3243957"/>
          </a:xfrm>
        </p:spPr>
        <p:txBody>
          <a:bodyPr anchor="ctr" anchorCtr="0">
            <a:noAutofit/>
          </a:bodyPr>
          <a:lstStyle>
            <a:lvl1pPr algn="ctr">
              <a:defRPr sz="6600" b="1">
                <a:latin typeface="+mj-lt"/>
              </a:defRPr>
            </a:lvl1pPr>
          </a:lstStyle>
          <a:p>
            <a:r>
              <a:rPr lang="en-US" dirty="0" smtClean="0"/>
              <a:t>Breaker </a:t>
            </a:r>
            <a:r>
              <a:rPr lang="en-US" dirty="0" err="1" smtClean="0"/>
              <a:t>tekst</a:t>
            </a:r>
            <a:endParaRPr lang="da-DK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7211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2" y="-31876"/>
            <a:ext cx="12275040" cy="5598299"/>
          </a:xfrm>
          <a:prstGeom prst="rect">
            <a:avLst/>
          </a:prstGeom>
        </p:spPr>
      </p:pic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1170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Øvelse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1" y="-31876"/>
            <a:ext cx="12275039" cy="5588714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 smtClean="0"/>
              <a:t>Basismodul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3586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reak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2" y="-31876"/>
            <a:ext cx="12275040" cy="5603093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079446" y="172291"/>
            <a:ext cx="1215130" cy="134392"/>
          </a:xfrm>
        </p:spPr>
        <p:txBody>
          <a:bodyPr/>
          <a:lstStyle/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6452" y="172291"/>
            <a:ext cx="4265028" cy="134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7498" y="172291"/>
            <a:ext cx="355527" cy="134392"/>
          </a:xfrm>
        </p:spPr>
        <p:txBody>
          <a:bodyPr/>
          <a:lstStyle/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6439" y="6259434"/>
            <a:ext cx="4640874" cy="205251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r>
              <a:rPr lang="da-DK" dirty="0" smtClean="0"/>
              <a:t>basismodul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00851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3297" y="5756123"/>
            <a:ext cx="2351547" cy="7529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971" y="478973"/>
            <a:ext cx="11234055" cy="1211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1" y="1825625"/>
            <a:ext cx="112340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1253" y="344036"/>
            <a:ext cx="1457837" cy="1343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452" y="344036"/>
            <a:ext cx="4114800" cy="1343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7498" y="344036"/>
            <a:ext cx="355527" cy="1343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72324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2" r:id="rId5"/>
    <p:sldLayoutId id="2147483652" r:id="rId6"/>
    <p:sldLayoutId id="2147483653" r:id="rId7"/>
    <p:sldLayoutId id="2147483654" r:id="rId8"/>
    <p:sldLayoutId id="2147483655" r:id="rId9"/>
    <p:sldLayoutId id="2147483680" r:id="rId10"/>
    <p:sldLayoutId id="2147483681" r:id="rId11"/>
    <p:sldLayoutId id="2147483682" r:id="rId12"/>
    <p:sldLayoutId id="2147483656" r:id="rId13"/>
    <p:sldLayoutId id="2147483657" r:id="rId14"/>
    <p:sldLayoutId id="2147483658" r:id="rId15"/>
    <p:sldLayoutId id="2147483661" r:id="rId16"/>
    <p:sldLayoutId id="2147483660" r:id="rId17"/>
    <p:sldLayoutId id="2147483683" r:id="rId18"/>
    <p:sldLayoutId id="2147483684" r:id="rId19"/>
    <p:sldLayoutId id="2147483685" r:id="rId20"/>
    <p:sldLayoutId id="2147483659" r:id="rId21"/>
    <p:sldLayoutId id="2147483686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971" y="478973"/>
            <a:ext cx="11234055" cy="1211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971" y="1825625"/>
            <a:ext cx="112340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1253" y="344036"/>
            <a:ext cx="1457837" cy="1343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55C1-319E-49DF-9264-A379B146BCCE}" type="datetimeFigureOut">
              <a:rPr lang="da-DK" smtClean="0"/>
              <a:pPr/>
              <a:t>15-04-2016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36452" y="344036"/>
            <a:ext cx="4114800" cy="1343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7498" y="344036"/>
            <a:ext cx="355527" cy="13439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FFADF-8DA1-4AC2-A3D3-0C687AB0041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9887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Introduktion til </a:t>
            </a:r>
            <a:br>
              <a:rPr lang="da-DK" dirty="0" smtClean="0"/>
            </a:br>
            <a:r>
              <a:rPr lang="da-DK" dirty="0" smtClean="0"/>
              <a:t>KISS </a:t>
            </a:r>
            <a:br>
              <a:rPr lang="da-DK" dirty="0" smtClean="0"/>
            </a:br>
            <a:r>
              <a:rPr lang="da-DK" sz="4400" dirty="0" smtClean="0"/>
              <a:t>- et projekt under Landsforeningen mod spiseforstyrrelser og selvskade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5600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Kort om KISS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/>
              <a:t>KISS står for Kommunernes Indsats mod Spiseforstyrrelser og Selvskade </a:t>
            </a:r>
          </a:p>
          <a:p>
            <a:pPr lvl="0"/>
            <a:r>
              <a:rPr lang="da-DK" dirty="0"/>
              <a:t>Projektet er bevilliget af Sundhedsministeriet og løber i 2014-2016</a:t>
            </a:r>
          </a:p>
          <a:p>
            <a:r>
              <a:rPr lang="da-DK" dirty="0" smtClean="0"/>
              <a:t>Formålet med kurset er: </a:t>
            </a:r>
            <a:r>
              <a:rPr lang="da-DK" dirty="0"/>
              <a:t>	</a:t>
            </a:r>
          </a:p>
          <a:p>
            <a:pPr lvl="1"/>
            <a:r>
              <a:rPr lang="da-DK" dirty="0"/>
              <a:t>At tilføre viden, faglige holdninger og praktiske kompetencer hos relevant personale i danske kommuner samt andre fagprofessionelle med tilknytning til kommunerne</a:t>
            </a:r>
          </a:p>
          <a:p>
            <a:pPr lvl="1"/>
            <a:r>
              <a:rPr lang="da-DK" dirty="0"/>
              <a:t>At oparbejde og fastholde kommunale indsatser, netværk og vidensdelingsplatforme i forhold til at hjælpe personer med spiseforstyrrelser og selvskade </a:t>
            </a:r>
          </a:p>
          <a:p>
            <a:pPr lvl="0"/>
            <a:r>
              <a:rPr lang="da-DK" dirty="0" smtClean="0"/>
              <a:t>KISS-sekretariatet </a:t>
            </a:r>
            <a:r>
              <a:rPr lang="da-DK" dirty="0"/>
              <a:t>udvikler og udbyder aktuelt nye tilbud til kommunalt </a:t>
            </a:r>
            <a:r>
              <a:rPr lang="da-DK" dirty="0" smtClean="0"/>
              <a:t>ansatte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40548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får I?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2342921" y="1843088"/>
            <a:ext cx="7810959" cy="38921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+mj-lt"/>
              <a:buAutoNum type="arabicParenR"/>
              <a:tabLst>
                <a:tab pos="273050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arenR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Undervisning og undervisningsmateriale</a:t>
            </a:r>
          </a:p>
          <a:p>
            <a:r>
              <a:rPr lang="da-DK" dirty="0" smtClean="0"/>
              <a:t>Styrket jeres tidlige opsporing og rehabiliterende indsats</a:t>
            </a:r>
          </a:p>
          <a:p>
            <a:r>
              <a:rPr lang="da-DK" dirty="0" smtClean="0"/>
              <a:t>Netværksdannelse på tværs af kommune</a:t>
            </a:r>
          </a:p>
          <a:p>
            <a:r>
              <a:rPr lang="da-DK" dirty="0" smtClean="0"/>
              <a:t>Et forbedret samarbejde på tværs af kommunen</a:t>
            </a:r>
          </a:p>
          <a:p>
            <a:r>
              <a:rPr lang="da-DK" dirty="0" smtClean="0"/>
              <a:t>Kursusbeviser til alle deltagere</a:t>
            </a:r>
          </a:p>
          <a:p>
            <a:r>
              <a:rPr lang="da-DK" dirty="0" smtClean="0"/>
              <a:t>Faglig sparring på konkrete sager</a:t>
            </a:r>
          </a:p>
          <a:p>
            <a:r>
              <a:rPr lang="da-DK" dirty="0" smtClean="0"/>
              <a:t>Invitation til deltagelse i </a:t>
            </a:r>
            <a:r>
              <a:rPr lang="da-DK" dirty="0" err="1" smtClean="0"/>
              <a:t>videnskonference</a:t>
            </a: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1547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7502" y="845777"/>
            <a:ext cx="4293859" cy="3152919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2161" y="0"/>
            <a:ext cx="5797126" cy="6858000"/>
          </a:xfrm>
          <a:prstGeom prst="rect">
            <a:avLst/>
          </a:prstGeom>
        </p:spPr>
      </p:pic>
      <p:sp>
        <p:nvSpPr>
          <p:cNvPr id="10" name="Tekstfelt 9"/>
          <p:cNvSpPr txBox="1"/>
          <p:nvPr/>
        </p:nvSpPr>
        <p:spPr>
          <a:xfrm>
            <a:off x="4886279" y="3243860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4690298" y="2726593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4773685" y="5274697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3" name="Tekstfelt 12"/>
          <p:cNvSpPr txBox="1"/>
          <p:nvPr/>
        </p:nvSpPr>
        <p:spPr>
          <a:xfrm>
            <a:off x="8511013" y="3443915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3900914" y="3023104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5387002" y="4240162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5535873" y="5898035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7" name="Tekstfelt 16"/>
          <p:cNvSpPr txBox="1"/>
          <p:nvPr/>
        </p:nvSpPr>
        <p:spPr>
          <a:xfrm>
            <a:off x="6530566" y="5132319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8" name="Tekstfelt 17"/>
          <p:cNvSpPr txBox="1"/>
          <p:nvPr/>
        </p:nvSpPr>
        <p:spPr>
          <a:xfrm>
            <a:off x="5972629" y="5330511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19" name="Tekstfelt 18"/>
          <p:cNvSpPr txBox="1"/>
          <p:nvPr/>
        </p:nvSpPr>
        <p:spPr>
          <a:xfrm>
            <a:off x="9599159" y="1153191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20" name="Tekstfelt 19"/>
          <p:cNvSpPr txBox="1"/>
          <p:nvPr/>
        </p:nvSpPr>
        <p:spPr>
          <a:xfrm>
            <a:off x="8734908" y="2312140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21" name="Tekstfelt 20"/>
          <p:cNvSpPr txBox="1"/>
          <p:nvPr/>
        </p:nvSpPr>
        <p:spPr>
          <a:xfrm>
            <a:off x="9265461" y="2140638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22" name="Tekstfelt 21"/>
          <p:cNvSpPr txBox="1"/>
          <p:nvPr/>
        </p:nvSpPr>
        <p:spPr>
          <a:xfrm>
            <a:off x="8498403" y="4072601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24" name="Tekstfelt 23"/>
          <p:cNvSpPr txBox="1"/>
          <p:nvPr/>
        </p:nvSpPr>
        <p:spPr>
          <a:xfrm>
            <a:off x="3983678" y="2673765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25" name="Titel 2"/>
          <p:cNvSpPr txBox="1">
            <a:spLocks/>
          </p:cNvSpPr>
          <p:nvPr/>
        </p:nvSpPr>
        <p:spPr>
          <a:xfrm>
            <a:off x="215909" y="226571"/>
            <a:ext cx="7810959" cy="94009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dirty="0" smtClean="0"/>
              <a:t/>
            </a:r>
            <a:br>
              <a:rPr lang="da-DK" dirty="0" smtClean="0"/>
            </a:br>
            <a:r>
              <a:rPr lang="da-DK" sz="11600" dirty="0"/>
              <a:t>Mål og foreløbige </a:t>
            </a:r>
            <a:r>
              <a:rPr lang="da-DK" sz="11600" dirty="0" smtClean="0"/>
              <a:t>resultater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26" name="Pladsholder til indhold 1"/>
          <p:cNvSpPr txBox="1">
            <a:spLocks/>
          </p:cNvSpPr>
          <p:nvPr/>
        </p:nvSpPr>
        <p:spPr>
          <a:xfrm>
            <a:off x="89770" y="2202944"/>
            <a:ext cx="3343601" cy="33670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</a:pPr>
            <a:r>
              <a:rPr lang="da-DK" sz="2000" dirty="0"/>
              <a:t>Vi har afholdt KISS i </a:t>
            </a:r>
            <a:r>
              <a:rPr lang="da-DK" sz="2000" dirty="0" smtClean="0"/>
              <a:t>21 </a:t>
            </a:r>
            <a:r>
              <a:rPr lang="da-DK" sz="2000" dirty="0"/>
              <a:t>kommuner (inkl. Pilotkommuner)</a:t>
            </a:r>
          </a:p>
          <a:p>
            <a: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</a:pPr>
            <a:r>
              <a:rPr lang="da-DK" sz="2000" dirty="0"/>
              <a:t>Vi har derudover planlagt yderligere </a:t>
            </a:r>
            <a:r>
              <a:rPr lang="da-DK" sz="2000" dirty="0" smtClean="0"/>
              <a:t>14 </a:t>
            </a:r>
            <a:r>
              <a:rPr lang="da-DK" sz="2000" dirty="0"/>
              <a:t>(m. dato) </a:t>
            </a:r>
          </a:p>
          <a:p>
            <a: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</a:pPr>
            <a:r>
              <a:rPr lang="da-DK" sz="2000" dirty="0"/>
              <a:t>Og har aftaler m. endnu </a:t>
            </a:r>
            <a:r>
              <a:rPr lang="da-DK" sz="2000" dirty="0" smtClean="0"/>
              <a:t>9 </a:t>
            </a:r>
            <a:r>
              <a:rPr lang="da-DK" sz="2000" dirty="0"/>
              <a:t>(u. dato)</a:t>
            </a:r>
          </a:p>
          <a:p>
            <a: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</a:pPr>
            <a:r>
              <a:rPr lang="da-DK" sz="2000" dirty="0"/>
              <a:t>Vi er i dialog med mindst </a:t>
            </a:r>
            <a:r>
              <a:rPr lang="da-DK" sz="2000" dirty="0" smtClean="0"/>
              <a:t>25 </a:t>
            </a:r>
            <a:r>
              <a:rPr lang="da-DK" sz="2000" dirty="0"/>
              <a:t>andre</a:t>
            </a:r>
          </a:p>
          <a:p>
            <a:pPr marL="273050" indent="-273050"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</a:pPr>
            <a:r>
              <a:rPr lang="da-DK" sz="2000" dirty="0"/>
              <a:t>Vi har 3 kommuner på venteliste</a:t>
            </a:r>
          </a:p>
          <a:p>
            <a:pPr marL="0" indent="0">
              <a:buNone/>
            </a:pPr>
            <a:endParaRPr lang="da-DK" sz="1500" dirty="0"/>
          </a:p>
        </p:txBody>
      </p:sp>
      <p:sp>
        <p:nvSpPr>
          <p:cNvPr id="2" name="Rektangel 1"/>
          <p:cNvSpPr/>
          <p:nvPr/>
        </p:nvSpPr>
        <p:spPr>
          <a:xfrm>
            <a:off x="215909" y="1153191"/>
            <a:ext cx="349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Målet er 50 kommuner i 2015-2016</a:t>
            </a:r>
          </a:p>
        </p:txBody>
      </p:sp>
      <p:sp>
        <p:nvSpPr>
          <p:cNvPr id="27" name="Rektangel 26"/>
          <p:cNvSpPr/>
          <p:nvPr/>
        </p:nvSpPr>
        <p:spPr>
          <a:xfrm>
            <a:off x="9156066" y="4323378"/>
            <a:ext cx="2772777" cy="2260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</a:pPr>
            <a:r>
              <a:rPr lang="da-DK" sz="2000" dirty="0" smtClean="0"/>
              <a:t>Målet er: At min</a:t>
            </a:r>
            <a:r>
              <a:rPr lang="da-DK" sz="2000" dirty="0"/>
              <a:t>. 1500 personer har modtaget undervisning ved projektets afslutning</a:t>
            </a:r>
          </a:p>
          <a:p>
            <a:pPr marL="273050" indent="-2730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</a:pPr>
            <a:r>
              <a:rPr lang="da-DK" sz="2000" dirty="0"/>
              <a:t>Vi har </a:t>
            </a:r>
            <a:r>
              <a:rPr lang="da-DK" sz="2000" dirty="0" smtClean="0"/>
              <a:t>uddannet 948 personer</a:t>
            </a:r>
          </a:p>
          <a:p>
            <a:pPr marL="273050" indent="-2730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"/>
            </a:pPr>
            <a:endParaRPr lang="da-DK" dirty="0"/>
          </a:p>
        </p:txBody>
      </p:sp>
      <p:sp>
        <p:nvSpPr>
          <p:cNvPr id="28" name="Tekstfelt 27"/>
          <p:cNvSpPr txBox="1"/>
          <p:nvPr/>
        </p:nvSpPr>
        <p:spPr>
          <a:xfrm>
            <a:off x="5416789" y="2973116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29" name="Tekstfelt 28"/>
          <p:cNvSpPr txBox="1"/>
          <p:nvPr/>
        </p:nvSpPr>
        <p:spPr>
          <a:xfrm>
            <a:off x="8485793" y="3758258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30" name="Tekstfelt 29"/>
          <p:cNvSpPr txBox="1"/>
          <p:nvPr/>
        </p:nvSpPr>
        <p:spPr>
          <a:xfrm>
            <a:off x="8255281" y="4501232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31" name="Tekstfelt 30"/>
          <p:cNvSpPr txBox="1"/>
          <p:nvPr/>
        </p:nvSpPr>
        <p:spPr>
          <a:xfrm>
            <a:off x="5315848" y="4790880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32" name="Tekstfelt 31"/>
          <p:cNvSpPr txBox="1"/>
          <p:nvPr/>
        </p:nvSpPr>
        <p:spPr>
          <a:xfrm>
            <a:off x="8485793" y="343485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33" name="Tekstfelt 32"/>
          <p:cNvSpPr txBox="1"/>
          <p:nvPr/>
        </p:nvSpPr>
        <p:spPr>
          <a:xfrm>
            <a:off x="9252856" y="2938862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  <p:sp>
        <p:nvSpPr>
          <p:cNvPr id="35" name="Tekstfelt 34"/>
          <p:cNvSpPr txBox="1"/>
          <p:nvPr/>
        </p:nvSpPr>
        <p:spPr>
          <a:xfrm>
            <a:off x="10266594" y="3420113"/>
            <a:ext cx="41227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100" b="1" dirty="0" smtClean="0">
                <a:solidFill>
                  <a:schemeClr val="accent1"/>
                </a:solidFill>
              </a:rPr>
              <a:t>KISS</a:t>
            </a:r>
            <a:endParaRPr lang="da-DK" sz="11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75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dirty="0" smtClean="0"/>
              <a:t>93</a:t>
            </a:r>
            <a:r>
              <a:rPr lang="da-DK" dirty="0"/>
              <a:t>% af deltagerne på kurset </a:t>
            </a:r>
            <a:r>
              <a:rPr lang="da-DK" dirty="0" smtClean="0"/>
              <a:t>mener, </a:t>
            </a:r>
            <a:r>
              <a:rPr lang="da-DK" dirty="0"/>
              <a:t>at formidlingen er god eller meget god</a:t>
            </a:r>
          </a:p>
          <a:p>
            <a:pPr lvl="0"/>
            <a:r>
              <a:rPr lang="da-DK" dirty="0"/>
              <a:t>Deltagernes vidensniveau i forhold til spiseforstyrrelser og selvskade stiger med henholdsvis 43% og 37% efter kurset</a:t>
            </a:r>
          </a:p>
          <a:p>
            <a:r>
              <a:rPr lang="da-DK" dirty="0"/>
              <a:t>Deltagernes kompetenceniveau i forhold til spiseforstyrrelser og selvskade stiger med henholdsvis 35% og 36% efter </a:t>
            </a:r>
            <a:r>
              <a:rPr lang="da-DK" dirty="0" smtClean="0"/>
              <a:t>kurset</a:t>
            </a:r>
          </a:p>
          <a:p>
            <a:r>
              <a:rPr lang="da-DK" dirty="0" smtClean="0"/>
              <a:t>På </a:t>
            </a:r>
            <a:r>
              <a:rPr lang="da-DK" dirty="0"/>
              <a:t>en skala fra 1-10 vurderer deltagerne kurset til </a:t>
            </a:r>
            <a:r>
              <a:rPr lang="da-DK" dirty="0" smtClean="0"/>
              <a:t>7,2</a:t>
            </a:r>
          </a:p>
          <a:p>
            <a:pPr lvl="0"/>
            <a:r>
              <a:rPr lang="da-DK" dirty="0"/>
              <a:t>De faggrupper som har været bedst repræsenteret på kurset har været: støttekontaktpersoner, socialrådgivere og </a:t>
            </a:r>
            <a:r>
              <a:rPr lang="da-DK" dirty="0" err="1"/>
              <a:t>bostøtter</a:t>
            </a:r>
            <a:r>
              <a:rPr lang="da-DK" dirty="0"/>
              <a:t>/pædagoger. </a:t>
            </a:r>
          </a:p>
          <a:p>
            <a:endParaRPr lang="da-DK" dirty="0"/>
          </a:p>
          <a:p>
            <a:pPr lvl="0"/>
            <a:endParaRPr lang="da-DK" dirty="0"/>
          </a:p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Aktuelle resultater - KISS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xmlns="" val="12655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1706060"/>
            <a:ext cx="2710233" cy="3892550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Kompetenceudvikling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2084832" y="1796027"/>
            <a:ext cx="40111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Kurser 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Tvangsoverspisning (BED) – årsager og udveje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Den motiverende samtale/MI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Måltidsstøtte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At arbejde med selvskade ud fra en </a:t>
            </a:r>
            <a:r>
              <a:rPr lang="da-DK" sz="2000" dirty="0" err="1" smtClean="0"/>
              <a:t>mentaliseringsbaseret</a:t>
            </a:r>
            <a:r>
              <a:rPr lang="da-DK" sz="2000" dirty="0" smtClean="0"/>
              <a:t> tilgang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Fagsupervision og sparring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Uddannelse af nøglepersoner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2158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ss 2015">
  <a:themeElements>
    <a:clrScheme name="Kiss 2015">
      <a:dk1>
        <a:sysClr val="windowText" lastClr="000000"/>
      </a:dk1>
      <a:lt1>
        <a:srgbClr val="FFFFFF"/>
      </a:lt1>
      <a:dk2>
        <a:srgbClr val="575659"/>
      </a:dk2>
      <a:lt2>
        <a:srgbClr val="8DABA4"/>
      </a:lt2>
      <a:accent1>
        <a:srgbClr val="C50059"/>
      </a:accent1>
      <a:accent2>
        <a:srgbClr val="8DABA4"/>
      </a:accent2>
      <a:accent3>
        <a:srgbClr val="5AC1D0"/>
      </a:accent3>
      <a:accent4>
        <a:srgbClr val="0E82AA"/>
      </a:accent4>
      <a:accent5>
        <a:srgbClr val="92014A"/>
      </a:accent5>
      <a:accent6>
        <a:srgbClr val="5A4011"/>
      </a:accent6>
      <a:hlink>
        <a:srgbClr val="0E82AA"/>
      </a:hlink>
      <a:folHlink>
        <a:srgbClr val="5AC1D0"/>
      </a:folHlink>
    </a:clrScheme>
    <a:fontScheme name="Kiss 2015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iss 2015.potx" id="{B52A6DAC-8E33-48A3-8BDA-7095D7FA1641}" vid="{F44EA1E2-7F37-446E-B205-BDF020E54D63}"/>
    </a:ext>
  </a:extLst>
</a:theme>
</file>

<file path=ppt/theme/theme2.xml><?xml version="1.0" encoding="utf-8"?>
<a:theme xmlns:a="http://schemas.openxmlformats.org/drawingml/2006/main" name="1_Kiss 2015">
  <a:themeElements>
    <a:clrScheme name="Kiss 2015">
      <a:dk1>
        <a:sysClr val="windowText" lastClr="000000"/>
      </a:dk1>
      <a:lt1>
        <a:srgbClr val="FFFFFF"/>
      </a:lt1>
      <a:dk2>
        <a:srgbClr val="575659"/>
      </a:dk2>
      <a:lt2>
        <a:srgbClr val="8DABA4"/>
      </a:lt2>
      <a:accent1>
        <a:srgbClr val="C50059"/>
      </a:accent1>
      <a:accent2>
        <a:srgbClr val="8DABA4"/>
      </a:accent2>
      <a:accent3>
        <a:srgbClr val="5AC1D0"/>
      </a:accent3>
      <a:accent4>
        <a:srgbClr val="0E82AA"/>
      </a:accent4>
      <a:accent5>
        <a:srgbClr val="92014A"/>
      </a:accent5>
      <a:accent6>
        <a:srgbClr val="5A4011"/>
      </a:accent6>
      <a:hlink>
        <a:srgbClr val="0E82AA"/>
      </a:hlink>
      <a:folHlink>
        <a:srgbClr val="5AC1D0"/>
      </a:folHlink>
    </a:clrScheme>
    <a:fontScheme name="Kiss 2015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Kiss 2015.potx" id="{B52A6DAC-8E33-48A3-8BDA-7095D7FA1641}" vid="{F44EA1E2-7F37-446E-B205-BDF020E54D63}"/>
    </a:ext>
  </a:extLst>
</a:theme>
</file>

<file path=ppt/theme/theme3.xml><?xml version="1.0" encoding="utf-8"?>
<a:theme xmlns:a="http://schemas.openxmlformats.org/drawingml/2006/main" name="Office Theme">
  <a:themeElements>
    <a:clrScheme name="Kiss 2015">
      <a:dk1>
        <a:sysClr val="windowText" lastClr="000000"/>
      </a:dk1>
      <a:lt1>
        <a:srgbClr val="FFFFFF"/>
      </a:lt1>
      <a:dk2>
        <a:srgbClr val="575659"/>
      </a:dk2>
      <a:lt2>
        <a:srgbClr val="8DABA4"/>
      </a:lt2>
      <a:accent1>
        <a:srgbClr val="C50059"/>
      </a:accent1>
      <a:accent2>
        <a:srgbClr val="8DABA4"/>
      </a:accent2>
      <a:accent3>
        <a:srgbClr val="5AC1D0"/>
      </a:accent3>
      <a:accent4>
        <a:srgbClr val="0E82AA"/>
      </a:accent4>
      <a:accent5>
        <a:srgbClr val="92014A"/>
      </a:accent5>
      <a:accent6>
        <a:srgbClr val="5A4011"/>
      </a:accent6>
      <a:hlink>
        <a:srgbClr val="0E82AA"/>
      </a:hlink>
      <a:folHlink>
        <a:srgbClr val="5AC1D0"/>
      </a:folHlink>
    </a:clrScheme>
    <a:fontScheme name="Kiss 2015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Kiss 2015">
      <a:dk1>
        <a:sysClr val="windowText" lastClr="000000"/>
      </a:dk1>
      <a:lt1>
        <a:srgbClr val="FFFFFF"/>
      </a:lt1>
      <a:dk2>
        <a:srgbClr val="575659"/>
      </a:dk2>
      <a:lt2>
        <a:srgbClr val="8DABA4"/>
      </a:lt2>
      <a:accent1>
        <a:srgbClr val="C50059"/>
      </a:accent1>
      <a:accent2>
        <a:srgbClr val="8DABA4"/>
      </a:accent2>
      <a:accent3>
        <a:srgbClr val="5AC1D0"/>
      </a:accent3>
      <a:accent4>
        <a:srgbClr val="0E82AA"/>
      </a:accent4>
      <a:accent5>
        <a:srgbClr val="92014A"/>
      </a:accent5>
      <a:accent6>
        <a:srgbClr val="5A4011"/>
      </a:accent6>
      <a:hlink>
        <a:srgbClr val="0E82AA"/>
      </a:hlink>
      <a:folHlink>
        <a:srgbClr val="5AC1D0"/>
      </a:folHlink>
    </a:clrScheme>
    <a:fontScheme name="Kiss 2015 Calibri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</Template>
  <TotalTime>15273</TotalTime>
  <Words>278</Words>
  <Application>Microsoft Office PowerPoint</Application>
  <PresentationFormat>Brugerdefineret</PresentationFormat>
  <Paragraphs>64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6</vt:i4>
      </vt:variant>
    </vt:vector>
  </HeadingPairs>
  <TitlesOfParts>
    <vt:vector size="8" baseType="lpstr">
      <vt:lpstr>Kiss 2015</vt:lpstr>
      <vt:lpstr>1_Kiss 2015</vt:lpstr>
      <vt:lpstr>Introduktion til  KISS  - et projekt under Landsforeningen mod spiseforstyrrelser og selvskade</vt:lpstr>
      <vt:lpstr>Kort om KISS</vt:lpstr>
      <vt:lpstr>Hvad får I?</vt:lpstr>
      <vt:lpstr>Dias nummer 4</vt:lpstr>
      <vt:lpstr>Aktuelle resultater - KISS</vt:lpstr>
      <vt:lpstr>Kompetenceudvikling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Lene Wittek-Holmberg</dc:creator>
  <cp:lastModifiedBy>Roskilde</cp:lastModifiedBy>
  <cp:revision>787</cp:revision>
  <cp:lastPrinted>2015-12-11T08:32:08Z</cp:lastPrinted>
  <dcterms:created xsi:type="dcterms:W3CDTF">2016-03-30T20:05:16Z</dcterms:created>
  <dcterms:modified xsi:type="dcterms:W3CDTF">2016-04-15T11:23:06Z</dcterms:modified>
</cp:coreProperties>
</file>