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5" r:id="rId3"/>
    <p:sldId id="270" r:id="rId4"/>
    <p:sldId id="272" r:id="rId5"/>
    <p:sldId id="274" r:id="rId6"/>
    <p:sldId id="267" r:id="rId7"/>
    <p:sldId id="265" r:id="rId8"/>
    <p:sldId id="266" r:id="rId9"/>
    <p:sldId id="276" r:id="rId10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46F7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7966" autoAdjust="0"/>
  </p:normalViewPr>
  <p:slideViewPr>
    <p:cSldViewPr>
      <p:cViewPr>
        <p:scale>
          <a:sx n="75" d="100"/>
          <a:sy n="75" d="100"/>
        </p:scale>
        <p:origin x="-12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title>
      <c:tx>
        <c:rich>
          <a:bodyPr/>
          <a:lstStyle/>
          <a:p>
            <a:pPr>
              <a:defRPr/>
            </a:pPr>
            <a:r>
              <a:rPr lang="da-DK" dirty="0" smtClean="0"/>
              <a:t>Sociale tilbud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Børn/unge</c:v>
                </c:pt>
              </c:strCache>
            </c:strRef>
          </c:tx>
          <c:cat>
            <c:strRef>
              <c:f>'Ark1'!$A$2:$A$5</c:f>
              <c:strCache>
                <c:ptCount val="4"/>
                <c:pt idx="0">
                  <c:v>Kommunale</c:v>
                </c:pt>
                <c:pt idx="1">
                  <c:v>Regionale</c:v>
                </c:pt>
                <c:pt idx="2">
                  <c:v>Private</c:v>
                </c:pt>
                <c:pt idx="3">
                  <c:v>Koncerner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15</c:v>
                </c:pt>
                <c:pt idx="1">
                  <c:v>1</c:v>
                </c:pt>
                <c:pt idx="2">
                  <c:v>82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Voksne</c:v>
                </c:pt>
              </c:strCache>
            </c:strRef>
          </c:tx>
          <c:cat>
            <c:strRef>
              <c:f>'Ark1'!$A$2:$A$5</c:f>
              <c:strCache>
                <c:ptCount val="4"/>
                <c:pt idx="0">
                  <c:v>Kommunale</c:v>
                </c:pt>
                <c:pt idx="1">
                  <c:v>Regionale</c:v>
                </c:pt>
                <c:pt idx="2">
                  <c:v>Private</c:v>
                </c:pt>
                <c:pt idx="3">
                  <c:v>Koncerner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136</c:v>
                </c:pt>
                <c:pt idx="1">
                  <c:v>4</c:v>
                </c:pt>
                <c:pt idx="2">
                  <c:v>87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Kombinerede</c:v>
                </c:pt>
              </c:strCache>
            </c:strRef>
          </c:tx>
          <c:cat>
            <c:strRef>
              <c:f>'Ark1'!$A$2:$A$5</c:f>
              <c:strCache>
                <c:ptCount val="4"/>
                <c:pt idx="0">
                  <c:v>Kommunale</c:v>
                </c:pt>
                <c:pt idx="1">
                  <c:v>Regionale</c:v>
                </c:pt>
                <c:pt idx="2">
                  <c:v>Private</c:v>
                </c:pt>
                <c:pt idx="3">
                  <c:v>Koncerner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19</c:v>
                </c:pt>
                <c:pt idx="1">
                  <c:v>5</c:v>
                </c:pt>
                <c:pt idx="2">
                  <c:v>61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Kolonne1</c:v>
                </c:pt>
              </c:strCache>
            </c:strRef>
          </c:tx>
          <c:cat>
            <c:strRef>
              <c:f>'Ark1'!$A$2:$A$5</c:f>
              <c:strCache>
                <c:ptCount val="4"/>
                <c:pt idx="0">
                  <c:v>Kommunale</c:v>
                </c:pt>
                <c:pt idx="1">
                  <c:v>Regionale</c:v>
                </c:pt>
                <c:pt idx="2">
                  <c:v>Private</c:v>
                </c:pt>
                <c:pt idx="3">
                  <c:v>Koncerner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3">
                  <c:v>13</c:v>
                </c:pt>
              </c:numCache>
            </c:numRef>
          </c:val>
        </c:ser>
        <c:dLbls>
          <c:showVal val="1"/>
        </c:dLbls>
        <c:overlap val="-25"/>
        <c:axId val="181114752"/>
        <c:axId val="181116288"/>
      </c:barChart>
      <c:catAx>
        <c:axId val="181114752"/>
        <c:scaling>
          <c:orientation val="minMax"/>
        </c:scaling>
        <c:axPos val="b"/>
        <c:majorTickMark val="none"/>
        <c:tickLblPos val="nextTo"/>
        <c:crossAx val="181116288"/>
        <c:crosses val="autoZero"/>
        <c:auto val="1"/>
        <c:lblAlgn val="ctr"/>
        <c:lblOffset val="100"/>
      </c:catAx>
      <c:valAx>
        <c:axId val="181116288"/>
        <c:scaling>
          <c:orientation val="minMax"/>
          <c:max val="140"/>
          <c:min val="0"/>
        </c:scaling>
        <c:delete val="1"/>
        <c:axPos val="l"/>
        <c:numFmt formatCode="General" sourceLinked="1"/>
        <c:majorTickMark val="none"/>
        <c:tickLblPos val="none"/>
        <c:crossAx val="181114752"/>
        <c:crosses val="autoZero"/>
        <c:crossBetween val="between"/>
      </c:valAx>
    </c:plotArea>
    <c:legend>
      <c:legendPos val="t"/>
      <c:legendEntry>
        <c:idx val="3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da-D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'Ark1'!$B$1</c:f>
              <c:strCache>
                <c:ptCount val="1"/>
                <c:pt idx="0">
                  <c:v>Plejefamilier</c:v>
                </c:pt>
              </c:strCache>
            </c:strRef>
          </c:tx>
          <c:cat>
            <c:strRef>
              <c:f>'Ark1'!$A$2:$A$3</c:f>
              <c:strCache>
                <c:ptCount val="2"/>
                <c:pt idx="0">
                  <c:v>§ 66, stk. 1</c:v>
                </c:pt>
                <c:pt idx="1">
                  <c:v>§ 66, stk. 2</c:v>
                </c:pt>
              </c:strCache>
            </c:strRef>
          </c:cat>
          <c:val>
            <c:numRef>
              <c:f>'Ark1'!$B$2:$B$3</c:f>
              <c:numCache>
                <c:formatCode>General</c:formatCode>
                <c:ptCount val="2"/>
                <c:pt idx="0">
                  <c:v>1202</c:v>
                </c:pt>
                <c:pt idx="1">
                  <c:v>21</c:v>
                </c:pt>
              </c:numCache>
            </c:numRef>
          </c:val>
        </c:ser>
        <c:dLbls>
          <c:showVal val="1"/>
        </c:dLbls>
        <c:overlap val="-25"/>
        <c:axId val="178667520"/>
        <c:axId val="178669056"/>
      </c:barChart>
      <c:catAx>
        <c:axId val="178667520"/>
        <c:scaling>
          <c:orientation val="minMax"/>
        </c:scaling>
        <c:axPos val="b"/>
        <c:majorTickMark val="none"/>
        <c:tickLblPos val="nextTo"/>
        <c:crossAx val="178669056"/>
        <c:crosses val="autoZero"/>
        <c:auto val="1"/>
        <c:lblAlgn val="ctr"/>
        <c:lblOffset val="100"/>
      </c:catAx>
      <c:valAx>
        <c:axId val="178669056"/>
        <c:scaling>
          <c:orientation val="minMax"/>
        </c:scaling>
        <c:delete val="1"/>
        <c:axPos val="l"/>
        <c:numFmt formatCode="General" sourceLinked="1"/>
        <c:tickLblPos val="none"/>
        <c:crossAx val="17866752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da-D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'Ark1'!$B$1</c:f>
              <c:strCache>
                <c:ptCount val="1"/>
                <c:pt idx="0">
                  <c:v>1 (i meget lav grad opfyldt)</c:v>
                </c:pt>
              </c:strCache>
            </c:strRef>
          </c:tx>
          <c:cat>
            <c:strRef>
              <c:f>'Ark1'!$A$2:$A$7</c:f>
              <c:strCache>
                <c:ptCount val="6"/>
                <c:pt idx="0">
                  <c:v>Indikator 4.b  2014 Pl. Fam</c:v>
                </c:pt>
                <c:pt idx="1">
                  <c:v>Indikator 4.b  2015 Pl. Fam</c:v>
                </c:pt>
                <c:pt idx="2">
                  <c:v>Indikator 4.a  2014 Pl. Fam</c:v>
                </c:pt>
                <c:pt idx="3">
                  <c:v>Indikator 4.a  2015 Pl. Fam</c:v>
                </c:pt>
                <c:pt idx="4">
                  <c:v>Indikator 3.c  2014 Tilbud</c:v>
                </c:pt>
                <c:pt idx="5">
                  <c:v>Indikator 3.c  2015 Tilbud</c:v>
                </c:pt>
              </c:strCache>
            </c:strRef>
          </c:cat>
          <c:val>
            <c:numRef>
              <c:f>'Ark1'!$B$2:$B$7</c:f>
              <c:numCache>
                <c:formatCode>0%</c:formatCode>
                <c:ptCount val="6"/>
                <c:pt idx="0">
                  <c:v>0.17</c:v>
                </c:pt>
                <c:pt idx="1">
                  <c:v>0.12000000000000001</c:v>
                </c:pt>
                <c:pt idx="2">
                  <c:v>0.22</c:v>
                </c:pt>
                <c:pt idx="3">
                  <c:v>0.16</c:v>
                </c:pt>
                <c:pt idx="4">
                  <c:v>8.0000000000000016E-2</c:v>
                </c:pt>
                <c:pt idx="5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 (i lav grad opfyldt)</c:v>
                </c:pt>
              </c:strCache>
            </c:strRef>
          </c:tx>
          <c:cat>
            <c:strRef>
              <c:f>'Ark1'!$A$2:$A$7</c:f>
              <c:strCache>
                <c:ptCount val="6"/>
                <c:pt idx="0">
                  <c:v>Indikator 4.b  2014 Pl. Fam</c:v>
                </c:pt>
                <c:pt idx="1">
                  <c:v>Indikator 4.b  2015 Pl. Fam</c:v>
                </c:pt>
                <c:pt idx="2">
                  <c:v>Indikator 4.a  2014 Pl. Fam</c:v>
                </c:pt>
                <c:pt idx="3">
                  <c:v>Indikator 4.a  2015 Pl. Fam</c:v>
                </c:pt>
                <c:pt idx="4">
                  <c:v>Indikator 3.c  2014 Tilbud</c:v>
                </c:pt>
                <c:pt idx="5">
                  <c:v>Indikator 3.c  2015 Tilbud</c:v>
                </c:pt>
              </c:strCache>
            </c:strRef>
          </c:cat>
          <c:val>
            <c:numRef>
              <c:f>'Ark1'!$C$2:$C$7</c:f>
              <c:numCache>
                <c:formatCode>0%</c:formatCode>
                <c:ptCount val="6"/>
                <c:pt idx="0">
                  <c:v>6.0000000000000005E-2</c:v>
                </c:pt>
                <c:pt idx="1">
                  <c:v>6.0000000000000005E-2</c:v>
                </c:pt>
                <c:pt idx="2">
                  <c:v>0.16</c:v>
                </c:pt>
                <c:pt idx="3">
                  <c:v>9.0000000000000011E-2</c:v>
                </c:pt>
                <c:pt idx="4">
                  <c:v>0.15000000000000002</c:v>
                </c:pt>
                <c:pt idx="5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3 (i middel grad opfyldt)</c:v>
                </c:pt>
              </c:strCache>
            </c:strRef>
          </c:tx>
          <c:cat>
            <c:strRef>
              <c:f>'Ark1'!$A$2:$A$7</c:f>
              <c:strCache>
                <c:ptCount val="6"/>
                <c:pt idx="0">
                  <c:v>Indikator 4.b  2014 Pl. Fam</c:v>
                </c:pt>
                <c:pt idx="1">
                  <c:v>Indikator 4.b  2015 Pl. Fam</c:v>
                </c:pt>
                <c:pt idx="2">
                  <c:v>Indikator 4.a  2014 Pl. Fam</c:v>
                </c:pt>
                <c:pt idx="3">
                  <c:v>Indikator 4.a  2015 Pl. Fam</c:v>
                </c:pt>
                <c:pt idx="4">
                  <c:v>Indikator 3.c  2014 Tilbud</c:v>
                </c:pt>
                <c:pt idx="5">
                  <c:v>Indikator 3.c  2015 Tilbud</c:v>
                </c:pt>
              </c:strCache>
            </c:strRef>
          </c:cat>
          <c:val>
            <c:numRef>
              <c:f>'Ark1'!$D$2:$D$7</c:f>
              <c:numCache>
                <c:formatCode>0%</c:formatCode>
                <c:ptCount val="6"/>
                <c:pt idx="0">
                  <c:v>0.14000000000000001</c:v>
                </c:pt>
                <c:pt idx="1">
                  <c:v>0.14000000000000001</c:v>
                </c:pt>
                <c:pt idx="2">
                  <c:v>0.18000000000000002</c:v>
                </c:pt>
                <c:pt idx="3">
                  <c:v>0.18000000000000002</c:v>
                </c:pt>
                <c:pt idx="4">
                  <c:v>0.23</c:v>
                </c:pt>
                <c:pt idx="5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4 (i høj grad opfyldt)</c:v>
                </c:pt>
              </c:strCache>
            </c:strRef>
          </c:tx>
          <c:cat>
            <c:strRef>
              <c:f>'Ark1'!$A$2:$A$7</c:f>
              <c:strCache>
                <c:ptCount val="6"/>
                <c:pt idx="0">
                  <c:v>Indikator 4.b  2014 Pl. Fam</c:v>
                </c:pt>
                <c:pt idx="1">
                  <c:v>Indikator 4.b  2015 Pl. Fam</c:v>
                </c:pt>
                <c:pt idx="2">
                  <c:v>Indikator 4.a  2014 Pl. Fam</c:v>
                </c:pt>
                <c:pt idx="3">
                  <c:v>Indikator 4.a  2015 Pl. Fam</c:v>
                </c:pt>
                <c:pt idx="4">
                  <c:v>Indikator 3.c  2014 Tilbud</c:v>
                </c:pt>
                <c:pt idx="5">
                  <c:v>Indikator 3.c  2015 Tilbud</c:v>
                </c:pt>
              </c:strCache>
            </c:strRef>
          </c:cat>
          <c:val>
            <c:numRef>
              <c:f>'Ark1'!$E$2:$E$7</c:f>
              <c:numCache>
                <c:formatCode>0%</c:formatCode>
                <c:ptCount val="6"/>
                <c:pt idx="0">
                  <c:v>0.25</c:v>
                </c:pt>
                <c:pt idx="1">
                  <c:v>0.28000000000000008</c:v>
                </c:pt>
                <c:pt idx="2">
                  <c:v>0.16</c:v>
                </c:pt>
                <c:pt idx="3">
                  <c:v>0.23</c:v>
                </c:pt>
                <c:pt idx="4">
                  <c:v>0.36000000000000004</c:v>
                </c:pt>
                <c:pt idx="5">
                  <c:v>0.41000000000000003</c:v>
                </c:pt>
              </c:numCache>
            </c:numRef>
          </c:val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5 (i meget høj grad opfyldt)</c:v>
                </c:pt>
              </c:strCache>
            </c:strRef>
          </c:tx>
          <c:cat>
            <c:strRef>
              <c:f>'Ark1'!$A$2:$A$7</c:f>
              <c:strCache>
                <c:ptCount val="6"/>
                <c:pt idx="0">
                  <c:v>Indikator 4.b  2014 Pl. Fam</c:v>
                </c:pt>
                <c:pt idx="1">
                  <c:v>Indikator 4.b  2015 Pl. Fam</c:v>
                </c:pt>
                <c:pt idx="2">
                  <c:v>Indikator 4.a  2014 Pl. Fam</c:v>
                </c:pt>
                <c:pt idx="3">
                  <c:v>Indikator 4.a  2015 Pl. Fam</c:v>
                </c:pt>
                <c:pt idx="4">
                  <c:v>Indikator 3.c  2014 Tilbud</c:v>
                </c:pt>
                <c:pt idx="5">
                  <c:v>Indikator 3.c  2015 Tilbud</c:v>
                </c:pt>
              </c:strCache>
            </c:strRef>
          </c:cat>
          <c:val>
            <c:numRef>
              <c:f>'Ark1'!$F$2:$F$7</c:f>
              <c:numCache>
                <c:formatCode>0%</c:formatCode>
                <c:ptCount val="6"/>
                <c:pt idx="0">
                  <c:v>0.38000000000000006</c:v>
                </c:pt>
                <c:pt idx="1">
                  <c:v>0.4</c:v>
                </c:pt>
                <c:pt idx="2">
                  <c:v>0.28000000000000008</c:v>
                </c:pt>
                <c:pt idx="3">
                  <c:v>0.34</c:v>
                </c:pt>
                <c:pt idx="4">
                  <c:v>0.18000000000000002</c:v>
                </c:pt>
                <c:pt idx="5">
                  <c:v>0.17</c:v>
                </c:pt>
              </c:numCache>
            </c:numRef>
          </c:val>
        </c:ser>
        <c:dLbls>
          <c:showVal val="1"/>
        </c:dLbls>
        <c:gapWidth val="95"/>
        <c:overlap val="100"/>
        <c:axId val="169037184"/>
        <c:axId val="180851456"/>
      </c:barChart>
      <c:catAx>
        <c:axId val="169037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da-DK"/>
          </a:p>
        </c:txPr>
        <c:crossAx val="180851456"/>
        <c:crosses val="autoZero"/>
        <c:auto val="1"/>
        <c:lblAlgn val="ctr"/>
        <c:lblOffset val="100"/>
      </c:catAx>
      <c:valAx>
        <c:axId val="180851456"/>
        <c:scaling>
          <c:orientation val="minMax"/>
        </c:scaling>
        <c:delete val="1"/>
        <c:axPos val="l"/>
        <c:numFmt formatCode="0%" sourceLinked="1"/>
        <c:tickLblPos val="none"/>
        <c:crossAx val="16903718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500"/>
      </a:pPr>
      <a:endParaRPr lang="da-D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title>
      <c:tx>
        <c:rich>
          <a:bodyPr/>
          <a:lstStyle/>
          <a:p>
            <a:pPr>
              <a:defRPr/>
            </a:pPr>
            <a:r>
              <a:rPr lang="da-DK" dirty="0" smtClean="0"/>
              <a:t>Sociale tilbud</a:t>
            </a:r>
            <a:endParaRPr lang="da-DK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'Ark1'!$B$1</c:f>
              <c:strCache>
                <c:ptCount val="1"/>
                <c:pt idx="0">
                  <c:v>2014  Indikator 6.a</c:v>
                </c:pt>
              </c:strCache>
            </c:strRef>
          </c:tx>
          <c:marker>
            <c:symbol val="none"/>
          </c:marker>
          <c:cat>
            <c:strRef>
              <c:f>'Ark1'!$A$2:$A$6</c:f>
              <c:strCache>
                <c:ptCount val="5"/>
                <c:pt idx="0">
                  <c:v>1 (i meget lav grad opfyldt)</c:v>
                </c:pt>
                <c:pt idx="1">
                  <c:v>2 (i lav grad opfyldt)</c:v>
                </c:pt>
                <c:pt idx="2">
                  <c:v>3 (i middel grad opfyldt</c:v>
                </c:pt>
                <c:pt idx="3">
                  <c:v>4 (i høj grad opfyldt)</c:v>
                </c:pt>
                <c:pt idx="4">
                  <c:v>5 (i meget høj grad opfyldt)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4.0000000000000008E-2</c:v>
                </c:pt>
                <c:pt idx="1">
                  <c:v>0</c:v>
                </c:pt>
                <c:pt idx="2">
                  <c:v>0.16</c:v>
                </c:pt>
                <c:pt idx="3">
                  <c:v>0.46</c:v>
                </c:pt>
                <c:pt idx="4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2015 Indikator 6.a</c:v>
                </c:pt>
              </c:strCache>
            </c:strRef>
          </c:tx>
          <c:marker>
            <c:symbol val="none"/>
          </c:marker>
          <c:cat>
            <c:strRef>
              <c:f>'Ark1'!$A$2:$A$6</c:f>
              <c:strCache>
                <c:ptCount val="5"/>
                <c:pt idx="0">
                  <c:v>1 (i meget lav grad opfyldt)</c:v>
                </c:pt>
                <c:pt idx="1">
                  <c:v>2 (i lav grad opfyldt)</c:v>
                </c:pt>
                <c:pt idx="2">
                  <c:v>3 (i middel grad opfyldt</c:v>
                </c:pt>
                <c:pt idx="3">
                  <c:v>4 (i høj grad opfyldt)</c:v>
                </c:pt>
                <c:pt idx="4">
                  <c:v>5 (i meget høj grad opfyldt)</c:v>
                </c:pt>
              </c:strCache>
            </c:strRef>
          </c:cat>
          <c:val>
            <c:numRef>
              <c:f>'Ark1'!$C$2:$C$6</c:f>
              <c:numCache>
                <c:formatCode>0%</c:formatCode>
                <c:ptCount val="5"/>
                <c:pt idx="0">
                  <c:v>2.0000000000000004E-2</c:v>
                </c:pt>
                <c:pt idx="1">
                  <c:v>3.0000000000000002E-2</c:v>
                </c:pt>
                <c:pt idx="2">
                  <c:v>0.1</c:v>
                </c:pt>
                <c:pt idx="3">
                  <c:v>0.44</c:v>
                </c:pt>
                <c:pt idx="4">
                  <c:v>0.41000000000000003</c:v>
                </c:pt>
              </c:numCache>
            </c:numRef>
          </c:val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2014 Indikator 6.b</c:v>
                </c:pt>
              </c:strCache>
            </c:strRef>
          </c:tx>
          <c:marker>
            <c:symbol val="none"/>
          </c:marker>
          <c:cat>
            <c:strRef>
              <c:f>'Ark1'!$A$2:$A$6</c:f>
              <c:strCache>
                <c:ptCount val="5"/>
                <c:pt idx="0">
                  <c:v>1 (i meget lav grad opfyldt)</c:v>
                </c:pt>
                <c:pt idx="1">
                  <c:v>2 (i lav grad opfyldt)</c:v>
                </c:pt>
                <c:pt idx="2">
                  <c:v>3 (i middel grad opfyldt</c:v>
                </c:pt>
                <c:pt idx="3">
                  <c:v>4 (i høj grad opfyldt)</c:v>
                </c:pt>
                <c:pt idx="4">
                  <c:v>5 (i meget høj grad opfyldt)</c:v>
                </c:pt>
              </c:strCache>
            </c:strRef>
          </c:cat>
          <c:val>
            <c:numRef>
              <c:f>'Ark1'!$D$2:$D$6</c:f>
              <c:numCache>
                <c:formatCode>0%</c:formatCode>
                <c:ptCount val="5"/>
                <c:pt idx="0">
                  <c:v>4.0000000000000008E-2</c:v>
                </c:pt>
                <c:pt idx="1">
                  <c:v>4.0000000000000008E-2</c:v>
                </c:pt>
                <c:pt idx="2">
                  <c:v>0.19</c:v>
                </c:pt>
                <c:pt idx="3">
                  <c:v>0.45</c:v>
                </c:pt>
                <c:pt idx="4">
                  <c:v>0.28000000000000008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2015 Indikator 6.b</c:v>
                </c:pt>
              </c:strCache>
            </c:strRef>
          </c:tx>
          <c:marker>
            <c:symbol val="none"/>
          </c:marker>
          <c:cat>
            <c:strRef>
              <c:f>'Ark1'!$A$2:$A$6</c:f>
              <c:strCache>
                <c:ptCount val="5"/>
                <c:pt idx="0">
                  <c:v>1 (i meget lav grad opfyldt)</c:v>
                </c:pt>
                <c:pt idx="1">
                  <c:v>2 (i lav grad opfyldt)</c:v>
                </c:pt>
                <c:pt idx="2">
                  <c:v>3 (i middel grad opfyldt</c:v>
                </c:pt>
                <c:pt idx="3">
                  <c:v>4 (i høj grad opfyldt)</c:v>
                </c:pt>
                <c:pt idx="4">
                  <c:v>5 (i meget høj grad opfyldt)</c:v>
                </c:pt>
              </c:strCache>
            </c:strRef>
          </c:cat>
          <c:val>
            <c:numRef>
              <c:f>'Ark1'!$E$2:$E$6</c:f>
              <c:numCache>
                <c:formatCode>0%</c:formatCode>
                <c:ptCount val="5"/>
                <c:pt idx="0">
                  <c:v>4.0000000000000008E-2</c:v>
                </c:pt>
                <c:pt idx="1">
                  <c:v>6.0000000000000005E-2</c:v>
                </c:pt>
                <c:pt idx="2">
                  <c:v>0.15000000000000002</c:v>
                </c:pt>
                <c:pt idx="3">
                  <c:v>0.43000000000000005</c:v>
                </c:pt>
                <c:pt idx="4">
                  <c:v>0.32000000000000006</c:v>
                </c:pt>
              </c:numCache>
            </c:numRef>
          </c:val>
        </c:ser>
        <c:dLbls/>
        <c:marker val="1"/>
        <c:axId val="127867904"/>
        <c:axId val="127877888"/>
      </c:lineChart>
      <c:catAx>
        <c:axId val="127867904"/>
        <c:scaling>
          <c:orientation val="minMax"/>
        </c:scaling>
        <c:axPos val="b"/>
        <c:majorTickMark val="none"/>
        <c:tickLblPos val="nextTo"/>
        <c:crossAx val="127877888"/>
        <c:crosses val="autoZero"/>
        <c:auto val="1"/>
        <c:lblAlgn val="ctr"/>
        <c:lblOffset val="100"/>
      </c:catAx>
      <c:valAx>
        <c:axId val="1278778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 dirty="0" smtClean="0"/>
                  <a:t>Procent</a:t>
                </a:r>
                <a:endParaRPr lang="da-DK" dirty="0"/>
              </a:p>
            </c:rich>
          </c:tx>
          <c:layout/>
        </c:title>
        <c:numFmt formatCode="0%" sourceLinked="1"/>
        <c:majorTickMark val="none"/>
        <c:tickLblPos val="nextTo"/>
        <c:crossAx val="1278679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da-DK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FF07D-3AAF-4BD5-A2E8-1705354A6D5A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058B9-4A14-4B5D-A0FD-C76F8A0A3A5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68103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098FD-5194-4B0F-B1EB-62F24D251F36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B1678-4D53-4191-9C10-5A309458997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97681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smtClean="0"/>
              <a:t>Baggrund</a:t>
            </a:r>
          </a:p>
          <a:p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Socialtilsynets årsrapport skal fungere som en årlig afrapportering om socialtilsynets virke og resultater i forhold til de opgaver og rammer, som er stillet i lov om </a:t>
            </a:r>
            <a:r>
              <a:rPr lang="da-DK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</a:t>
            </a:r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Socialtilsynets årsrapport skal indeholde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kvantitative opgørelser om godkendelser, tilbagekaldte godkendelser og lign.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generelle og kvalitative overvejelser om kvaliteten i tilbuddene.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socialtilsynets overvejelser om udvalgte fokuspunkter.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a-DK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Medarbejdersammensætning og kompetencer</a:t>
            </a:r>
          </a:p>
          <a:p>
            <a:pPr marL="0" indent="0">
              <a:buNone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Pr. 31. december 2015 var der i alt 86 ansatte fordelt på følgende stillinger: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tilsynschef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afdelingsledere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69 tilsynskonsulenter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stabsmedarbejdere </a:t>
            </a:r>
          </a:p>
          <a:p>
            <a:pPr lvl="0"/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Demografisk fordeler antallet af ansatte sig på 69 kvinder og 17 mænd</a:t>
            </a:r>
          </a:p>
          <a:p>
            <a:r>
              <a:rPr lang="da-DK" sz="2400" b="1" dirty="0" smtClean="0"/>
              <a:t>Tilsynskonsulenter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2400" dirty="0" smtClean="0"/>
              <a:t>De fleste tilsynskonsulenter er enten uddannede socialrådgivere eller socialpædagoger. Alle med videreuddannelser, der eks. Kan være diplom-, leder- og masteruddannelser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24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2400" b="1" dirty="0" smtClean="0"/>
              <a:t>Staben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2400" dirty="0" smtClean="0"/>
              <a:t>Seks af medarbejderne er </a:t>
            </a:r>
            <a:r>
              <a:rPr lang="da-DK" sz="2400" dirty="0" err="1" smtClean="0"/>
              <a:t>ACer</a:t>
            </a:r>
            <a:r>
              <a:rPr lang="da-DK" sz="2400" dirty="0" smtClean="0"/>
              <a:t>, to medarbejdere har en diplomuddannelse, og fem medarbejdere er kontoruddannede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da-DK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b="1" dirty="0" smtClean="0"/>
          </a:p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0412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Her er </a:t>
            </a:r>
            <a:r>
              <a:rPr lang="da-DK" dirty="0" err="1" smtClean="0"/>
              <a:t>udvilkingen</a:t>
            </a:r>
            <a:r>
              <a:rPr lang="da-DK" baseline="0" dirty="0" smtClean="0"/>
              <a:t> for tre indikatorer der beskriver udviklingen fra 2014 til 2015 i omsætningen af indsatsmål (handleplaner).</a:t>
            </a:r>
            <a:endParaRPr lang="da-DK" dirty="0" smtClean="0"/>
          </a:p>
          <a:p>
            <a:r>
              <a:rPr lang="da-DK" dirty="0" smtClean="0"/>
              <a:t>For de tre udvalgte indikatorer er der</a:t>
            </a:r>
            <a:r>
              <a:rPr lang="da-DK" baseline="0" dirty="0" smtClean="0"/>
              <a:t> flere tilbud og plejefamilier der får en højere bedømmelse og færre får en lav bedømmelse.</a:t>
            </a:r>
          </a:p>
          <a:p>
            <a:r>
              <a:rPr lang="da-DK" baseline="0" dirty="0" smtClean="0"/>
              <a:t>Dermed konkluderes - en styrkelse af arbejdet med indsatsmål (handleplaner). 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28966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Disse</a:t>
            </a:r>
            <a:r>
              <a:rPr lang="da-DK" baseline="0" dirty="0" smtClean="0"/>
              <a:t> grafer viser udviklingen fra 2014 til 2015 i bedømmelsen af tilbuddenes arbejde med magtanvendelser.</a:t>
            </a:r>
            <a:endParaRPr lang="da-DK" dirty="0" smtClean="0"/>
          </a:p>
          <a:p>
            <a:r>
              <a:rPr lang="da-DK" dirty="0" smtClean="0"/>
              <a:t>Færre</a:t>
            </a:r>
            <a:r>
              <a:rPr lang="da-DK" baseline="0" dirty="0" smtClean="0"/>
              <a:t> bedømmes lavt og flere bedømmes højt.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8041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smtClean="0"/>
              <a:t>Skærpet tilsyn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/>
              <a:t>De hyppigste temaer for de skærpede tilsyn er organisation og ledelse, kompetencer, økonomiske forhold og målgrupper, metoder og resultater.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smtClean="0"/>
              <a:t>Påbud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/>
              <a:t>De hyppigste temaer for de iværksatte påbud er økonomiske forhold, organisation og ledelse, kompetencer og målgrupper, metoder og resultater.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smtClean="0"/>
              <a:t>Ny-ansøgninger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dirty="0" smtClean="0"/>
              <a:t>Har</a:t>
            </a:r>
            <a:r>
              <a:rPr lang="da-DK" sz="1200" b="0" baseline="0" dirty="0" smtClean="0"/>
              <a:t> fyldt meget bl.a. pga. </a:t>
            </a:r>
            <a:r>
              <a:rPr 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påbegyndt sagsbehandling for ansøgninger fra mange tilbud og især plejefamilier, der selv valgte at trække deres ansøgning tilbage.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smtClean="0"/>
              <a:t>Bekymrende forhold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dirty="0" smtClean="0"/>
              <a:t>32 på plejefamilieområdet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dirty="0" smtClean="0"/>
              <a:t>67 på børne-</a:t>
            </a:r>
            <a:r>
              <a:rPr lang="da-DK" sz="1200" b="0" baseline="0" dirty="0" smtClean="0"/>
              <a:t> og ungeområdet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baseline="0" dirty="0" smtClean="0"/>
              <a:t>87 på voksenområdet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baseline="0" dirty="0" smtClean="0"/>
              <a:t>44 vedr. kombinerede tilbud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dirty="0" smtClean="0"/>
          </a:p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147535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 smtClean="0"/>
              <a:t>Høj kvalitet</a:t>
            </a:r>
          </a:p>
          <a:p>
            <a:r>
              <a:rPr lang="da-DK" b="0" dirty="0" smtClean="0"/>
              <a:t>Vedr.</a:t>
            </a:r>
            <a:r>
              <a:rPr lang="da-DK" b="0" baseline="0" dirty="0" smtClean="0"/>
              <a:t> de udvalgte fokuspunkter</a:t>
            </a:r>
          </a:p>
          <a:p>
            <a:endParaRPr lang="da-DK" b="0" baseline="0" dirty="0" smtClean="0"/>
          </a:p>
          <a:p>
            <a:r>
              <a:rPr lang="da-DK" b="1" baseline="0" dirty="0" smtClean="0"/>
              <a:t>Øget bevidsthed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Omkring fagligheden, hvilke krav de kan stille til kommunerne mm. </a:t>
            </a:r>
          </a:p>
          <a:p>
            <a:endParaRPr lang="da-DK" b="1" baseline="0" dirty="0" smtClean="0"/>
          </a:p>
          <a:p>
            <a:endParaRPr lang="da-DK" b="0" dirty="0" smtClean="0"/>
          </a:p>
          <a:p>
            <a:r>
              <a:rPr lang="da-DK" b="1" dirty="0" smtClean="0"/>
              <a:t>Magtanvendelser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/>
              <a:t>Hvilket betyder, at der er kommet større fokus på blandt andet gråzoner – magt eller omsorg?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smtClean="0"/>
              <a:t>Kvalitetsmodel – plejefamilier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/>
              <a:t>Tilsynskonsulenterne erfarer, at plejefamilierne tager ansvar og er bevidste om pligter og rettigheder</a:t>
            </a:r>
            <a:endParaRPr lang="da-DK" sz="1200" b="1" dirty="0" smtClean="0"/>
          </a:p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13684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0023-021C-438E-903E-68680E28A06E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27789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1827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2708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7710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355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0835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6144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3348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63700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5748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16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C09563-9053-4C9B-988E-5BFC938EA433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301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75048"/>
            <a:ext cx="8229600" cy="1101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067" y="5994796"/>
            <a:ext cx="1428750" cy="890588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116633"/>
            <a:ext cx="2990106" cy="3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02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27" y="908719"/>
            <a:ext cx="9144000" cy="334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861048"/>
            <a:ext cx="7772400" cy="208823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a-DK" sz="2800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Præsentation af Socialtilsyn Øst</a:t>
            </a:r>
            <a:br>
              <a:rPr lang="da-DK" sz="2800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2800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800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-orientering </a:t>
            </a:r>
            <a:r>
              <a:rPr lang="da-DK" sz="1800" b="1" dirty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 </a:t>
            </a:r>
            <a:r>
              <a:rPr lang="da-DK" sz="1800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årsrapport 2015 og evalueringen af lov om socialtilsyn </a:t>
            </a:r>
            <a:endParaRPr lang="da-DK" sz="1800" b="1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75656" y="5733256"/>
            <a:ext cx="6400800" cy="982960"/>
          </a:xfrm>
        </p:spPr>
        <p:txBody>
          <a:bodyPr>
            <a:normAutofit/>
          </a:bodyPr>
          <a:lstStyle/>
          <a:p>
            <a:fld id="{B3BA54B5-503D-4106-9349-950E8A0498CD}" type="datetime2">
              <a:rPr lang="da-DK" sz="240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6. oktober 2016</a:t>
            </a:fld>
            <a:endParaRPr lang="da-DK" sz="2400" dirty="0" smtClean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10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Indhold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Årsrapporten</a:t>
            </a:r>
          </a:p>
          <a:p>
            <a:pPr lvl="1"/>
            <a:r>
              <a:rPr lang="da-DK" dirty="0" smtClean="0"/>
              <a:t>Hovedfund</a:t>
            </a:r>
          </a:p>
          <a:p>
            <a:pPr lvl="1"/>
            <a:r>
              <a:rPr lang="da-DK" dirty="0" smtClean="0"/>
              <a:t>Konklusion</a:t>
            </a:r>
          </a:p>
          <a:p>
            <a:pPr lvl="1"/>
            <a:r>
              <a:rPr lang="da-DK" dirty="0" smtClean="0"/>
              <a:t>Anbefalinger</a:t>
            </a:r>
          </a:p>
          <a:p>
            <a:r>
              <a:rPr lang="da-DK" dirty="0" smtClean="0"/>
              <a:t>Evaluering af lov om socialtilsyn, revideret lov pr. 1. januar 2017</a:t>
            </a:r>
          </a:p>
        </p:txBody>
      </p:sp>
    </p:spTree>
    <p:extLst>
      <p:ext uri="{BB962C8B-B14F-4D97-AF65-F5344CB8AC3E}">
        <p14:creationId xmlns:p14="http://schemas.microsoft.com/office/powerpoint/2010/main" xmlns="" val="10560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01824"/>
          </a:xfrm>
        </p:spPr>
        <p:txBody>
          <a:bodyPr/>
          <a:lstStyle/>
          <a:p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Opgave </a:t>
            </a:r>
            <a:r>
              <a:rPr lang="da-DK" dirty="0" err="1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porteføjle</a:t>
            </a:r>
            <a:endParaRPr lang="da-DK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5458988"/>
              </p:ext>
            </p:extLst>
          </p:nvPr>
        </p:nvGraphicFramePr>
        <p:xfrm>
          <a:off x="179512" y="1916832"/>
          <a:ext cx="504056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507110312"/>
              </p:ext>
            </p:extLst>
          </p:nvPr>
        </p:nvGraphicFramePr>
        <p:xfrm>
          <a:off x="5458420" y="1926124"/>
          <a:ext cx="350606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100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01824"/>
          </a:xfrm>
        </p:spPr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Udvikling </a:t>
            </a:r>
            <a:b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omsætning af indsatsmål</a:t>
            </a:r>
            <a:endParaRPr lang="da-DK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9847992"/>
              </p:ext>
            </p:extLst>
          </p:nvPr>
        </p:nvGraphicFramePr>
        <p:xfrm>
          <a:off x="457200" y="1772816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899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01824"/>
          </a:xfrm>
        </p:spPr>
        <p:txBody>
          <a:bodyPr>
            <a:normAutofit fontScale="90000"/>
          </a:bodyPr>
          <a:lstStyle/>
          <a:p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Udvikling - magtanvendelser</a:t>
            </a:r>
            <a:endParaRPr lang="da-DK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6403965"/>
              </p:ext>
            </p:extLst>
          </p:nvPr>
        </p:nvGraphicFramePr>
        <p:xfrm>
          <a:off x="457200" y="1844824"/>
          <a:ext cx="8229600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463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01824"/>
          </a:xfrm>
        </p:spPr>
        <p:txBody>
          <a:bodyPr/>
          <a:lstStyle/>
          <a:p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 </a:t>
            </a:r>
            <a:r>
              <a:rPr lang="da-DK" dirty="0" err="1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Østs</a:t>
            </a:r>
            <a:r>
              <a:rPr lang="da-DK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virke</a:t>
            </a:r>
            <a:endParaRPr lang="da-DK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lle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sociale tilbud og plejefamilier,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blev re-godkendt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inden udgangen af 2015. </a:t>
            </a:r>
            <a:endParaRPr lang="da-DK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2.144 tilsyn.</a:t>
            </a:r>
          </a:p>
          <a:p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ilsynsbesøg i samtlige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tilbud og afdelinger i Region Sjælland og Hjørring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Kommune.</a:t>
            </a:r>
          </a:p>
          <a:p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afgørelser om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skærpede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tilsyn – samlet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41 påbud. </a:t>
            </a:r>
            <a:endParaRPr lang="da-DK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afgørelser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iværksatte påbud - samlet 63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påbud. </a:t>
            </a:r>
            <a:endParaRPr lang="da-DK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67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ansøgninger om væsentlige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ændringer – 20 har resulteret i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godkendelse. </a:t>
            </a:r>
          </a:p>
          <a:p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127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afgørelse om godkendelse med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vilkår – samlet 173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vilkår. </a:t>
            </a:r>
          </a:p>
          <a:p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y-ansøgninger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fyldt </a:t>
            </a:r>
            <a:r>
              <a:rPr lang="da-DK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meget</a:t>
            </a:r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da-DK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Modtaget 230 henvendelser om bekymrende forhold.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xmlns="" val="220995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01824"/>
          </a:xfrm>
        </p:spPr>
        <p:txBody>
          <a:bodyPr/>
          <a:lstStyle/>
          <a:p>
            <a:r>
              <a:rPr lang="da-DK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Overordnet konklusion</a:t>
            </a:r>
            <a:endParaRPr lang="da-DK" b="1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enerelt en høj kvalitet.</a:t>
            </a:r>
          </a:p>
          <a:p>
            <a:pPr lvl="0"/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Tilbuddene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blevet mere opsøgende for at få kommunerne til at opstille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indsatmål. </a:t>
            </a:r>
          </a:p>
          <a:p>
            <a:pPr lvl="0"/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ilbuddene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fortsætter det målrettede og professionelle arbejde både med indsatsmålene og dokumentationen af resultaterne. </a:t>
            </a:r>
          </a:p>
          <a:p>
            <a:pPr lvl="0"/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Kommet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udvidet forståelse af magtanvendelsesbegrebet - især på børne- og ungeområdet</a:t>
            </a:r>
            <a:endParaRPr lang="da-DK" sz="3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Kvalitetsmodellen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skabt en øget bevidsthed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 selve opgaven med at være plejefamilie.</a:t>
            </a:r>
          </a:p>
          <a:p>
            <a:pPr lvl="0"/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Udfordringerne i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forhold til de juridiske konstruktioner og grundlag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som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altovervejende udgangspunkt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ikke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indflydelse på kvaliteten i de indsatser, der ydes i tilbuddene, men derimod er af mere formel betydning i forhold til sikringen af overholdelsen af den gældende lovgivning på området. </a:t>
            </a:r>
          </a:p>
          <a:p>
            <a:pPr lvl="0"/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lav bedømmelse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ikke det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samme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som,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kvaliteten 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generelt </a:t>
            </a:r>
            <a:r>
              <a:rPr lang="da-DK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dårlig</a:t>
            </a:r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lvl="0"/>
            <a:r>
              <a:rPr lang="da-DK" sz="3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høj bedømmelse er ikke det samme som, at kvaliteten er perfekt.</a:t>
            </a:r>
            <a:endParaRPr lang="da-DK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66406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01824"/>
          </a:xfrm>
        </p:spPr>
        <p:txBody>
          <a:bodyPr/>
          <a:lstStyle/>
          <a:p>
            <a:r>
              <a:rPr lang="da-DK" b="1" dirty="0" smtClean="0">
                <a:solidFill>
                  <a:srgbClr val="046F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Socialtilsyn Øst anbefaler</a:t>
            </a:r>
            <a:endParaRPr lang="da-DK" b="1" dirty="0">
              <a:solidFill>
                <a:srgbClr val="046F75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968552"/>
          </a:xfrm>
        </p:spPr>
        <p:txBody>
          <a:bodyPr>
            <a:noAutofit/>
          </a:bodyPr>
          <a:lstStyle/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tilbuddene sætter særlig fokus på en passende størrelse af medarbejderstab og en realistisk budgettering i forhold til kompetenceudvikling.</a:t>
            </a:r>
          </a:p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kommunerne arbejder med </a:t>
            </a:r>
            <a:r>
              <a:rPr lang="da-DK" sz="19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færre sagsbehandlerskift </a:t>
            </a:r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hensyn til stabiliteten i anbringelsen.</a:t>
            </a:r>
          </a:p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kommunerne fortsætter den positive udvikling i forhold til arbejdet med indsatsmål for borgerne.</a:t>
            </a:r>
          </a:p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omfanget af de manglende handleplaner og årsagerne hertil undersøges eventuelt i et samarbejde med Socialtilsyn Øst og KKR. </a:t>
            </a:r>
          </a:p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der arbejdes med ensartet praksis, eventuelt i samarbejde med Socialtilsyn Øst og KKR i forhold til tilkøbsydelser på magtanvendelsesområdet.</a:t>
            </a:r>
          </a:p>
          <a:p>
            <a:pPr lvl="0"/>
            <a:r>
              <a:rPr lang="da-DK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tilbuddene fortsætter den positive udvikling i forhold til at dokumentere og følge op på magtanvendelser med henblik på løbende læring og forbedring af indsatsen.</a:t>
            </a:r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xmlns="" val="446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01824"/>
          </a:xfrm>
        </p:spPr>
        <p:txBody>
          <a:bodyPr>
            <a:noAutofit/>
          </a:bodyPr>
          <a:lstStyle/>
          <a:p>
            <a:r>
              <a:rPr lang="da-DK" sz="2800" dirty="0" smtClean="0"/>
              <a:t>Evaluering af lov om socialtilsyn</a:t>
            </a:r>
            <a:br>
              <a:rPr lang="da-DK" sz="2800" dirty="0" smtClean="0"/>
            </a:br>
            <a:r>
              <a:rPr lang="da-DK" sz="2800" dirty="0" smtClean="0"/>
              <a:t>-</a:t>
            </a:r>
            <a:r>
              <a:rPr lang="da-DK" sz="2000" dirty="0" smtClean="0"/>
              <a:t>justeret</a:t>
            </a:r>
            <a:r>
              <a:rPr lang="da-DK" sz="1600" dirty="0" smtClean="0"/>
              <a:t> </a:t>
            </a:r>
            <a:r>
              <a:rPr lang="da-DK" sz="2000" dirty="0" smtClean="0"/>
              <a:t>lovgivning pr. 1. januar 2017</a:t>
            </a: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2132856"/>
            <a:ext cx="5616624" cy="37772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dirty="0" smtClean="0"/>
              <a:t>Loven 1. behandles i folketinget d. 14. oktober 2016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Der vil være en række rettelser, ligesom kvalitetsmodellerne vil blive justeret (slanket).</a:t>
            </a:r>
          </a:p>
          <a:p>
            <a:r>
              <a:rPr lang="da-DK" dirty="0" smtClean="0"/>
              <a:t>Vi ved med sikkerhed at temaet økonomi får en anden form/placering efter nytår.</a:t>
            </a:r>
          </a:p>
          <a:p>
            <a:pPr lvl="1"/>
            <a:r>
              <a:rPr lang="da-DK" dirty="0" smtClean="0"/>
              <a:t>Det tyder på, at der bliver nye deadlines for indlevering af budgetter til socialtilsynet. 1. oktober for private og 15. november for offentlige tilbud.</a:t>
            </a:r>
          </a:p>
          <a:p>
            <a:r>
              <a:rPr lang="da-DK" dirty="0" smtClean="0"/>
              <a:t>Der bliver også ændret på hvor tilsynet har tilsynskompetence – ændringer ift. efterskoler, botilbudslignende tilbud mv.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5930-EDC9-4C13-87D7-1328962E0C3D}" type="slidenum">
              <a:rPr lang="da-DK" smtClean="0">
                <a:solidFill>
                  <a:prstClr val="black"/>
                </a:solidFill>
              </a:rPr>
              <a:pPr/>
              <a:t>9</a:t>
            </a:fld>
            <a:endParaRPr lang="da-DK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96952"/>
            <a:ext cx="240296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271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Words>852</Words>
  <Application>Microsoft Office PowerPoint</Application>
  <PresentationFormat>Skærmshow (4:3)</PresentationFormat>
  <Paragraphs>111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1_Kontortema</vt:lpstr>
      <vt:lpstr>Præsentation af Socialtilsyn Øst  -orientering om årsrapport 2015 og evalueringen af lov om socialtilsyn </vt:lpstr>
      <vt:lpstr>Indhold</vt:lpstr>
      <vt:lpstr>Opgave porteføjle</vt:lpstr>
      <vt:lpstr>Udvikling  – omsætning af indsatsmål</vt:lpstr>
      <vt:lpstr>Udvikling - magtanvendelser</vt:lpstr>
      <vt:lpstr>Socialtilsyn Østs virke</vt:lpstr>
      <vt:lpstr>Overordnet konklusion</vt:lpstr>
      <vt:lpstr>Socialtilsyn Øst anbefaler</vt:lpstr>
      <vt:lpstr>Evaluering af lov om socialtilsyn -justeret lovgivning pr. 1. januar 2017</vt:lpstr>
    </vt:vector>
  </TitlesOfParts>
  <Company>Holbæk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MED-møde</dc:title>
  <dc:creator>Jan Hansen</dc:creator>
  <cp:lastModifiedBy>Povl Skov</cp:lastModifiedBy>
  <cp:revision>161</cp:revision>
  <cp:lastPrinted>2013-09-03T11:58:05Z</cp:lastPrinted>
  <dcterms:created xsi:type="dcterms:W3CDTF">2013-09-02T09:01:42Z</dcterms:created>
  <dcterms:modified xsi:type="dcterms:W3CDTF">2016-10-06T19:26:18Z</dcterms:modified>
</cp:coreProperties>
</file>